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handoutMasterIdLst>
    <p:handoutMasterId r:id="rId26"/>
  </p:handoutMasterIdLst>
  <p:sldIdLst>
    <p:sldId id="256" r:id="rId2"/>
    <p:sldId id="279" r:id="rId3"/>
    <p:sldId id="259" r:id="rId4"/>
    <p:sldId id="257" r:id="rId5"/>
    <p:sldId id="270" r:id="rId6"/>
    <p:sldId id="275" r:id="rId7"/>
    <p:sldId id="276" r:id="rId8"/>
    <p:sldId id="277" r:id="rId9"/>
    <p:sldId id="272" r:id="rId10"/>
    <p:sldId id="271" r:id="rId11"/>
    <p:sldId id="261" r:id="rId12"/>
    <p:sldId id="262" r:id="rId13"/>
    <p:sldId id="258" r:id="rId14"/>
    <p:sldId id="260" r:id="rId15"/>
    <p:sldId id="286" r:id="rId16"/>
    <p:sldId id="263" r:id="rId17"/>
    <p:sldId id="280" r:id="rId18"/>
    <p:sldId id="281" r:id="rId19"/>
    <p:sldId id="282" r:id="rId20"/>
    <p:sldId id="264" r:id="rId21"/>
    <p:sldId id="283" r:id="rId22"/>
    <p:sldId id="284" r:id="rId23"/>
    <p:sldId id="273" r:id="rId24"/>
    <p:sldId id="285" r:id="rId2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204" y="4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25DA166-0B79-4401-8E5D-7ACD86996DE5}" type="datetimeFigureOut">
              <a:rPr lang="en-US" smtClean="0"/>
              <a:pPr/>
              <a:t>11/9/2011</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A81936BA-58E1-425D-BFF8-FB5816A0DC8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50936F3-8EAA-43FF-8BB8-6414430880B1}" type="datetimeFigureOut">
              <a:rPr lang="en-US" smtClean="0"/>
              <a:pPr/>
              <a:t>11/9/2011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0936F3-8EAA-43FF-8BB8-6414430880B1}"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0936F3-8EAA-43FF-8BB8-6414430880B1}"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0936F3-8EAA-43FF-8BB8-6414430880B1}"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50936F3-8EAA-43FF-8BB8-6414430880B1}"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50936F3-8EAA-43FF-8BB8-6414430880B1}"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50936F3-8EAA-43FF-8BB8-6414430880B1}" type="datetimeFigureOut">
              <a:rPr lang="en-US" smtClean="0"/>
              <a:pPr/>
              <a:t>11/9/2011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50936F3-8EAA-43FF-8BB8-6414430880B1}" type="datetimeFigureOut">
              <a:rPr lang="en-US" smtClean="0"/>
              <a:pPr/>
              <a:t>11/9/2011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936F3-8EAA-43FF-8BB8-6414430880B1}" type="datetimeFigureOut">
              <a:rPr lang="en-US" smtClean="0"/>
              <a:pPr/>
              <a:t>11/9/2011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50936F3-8EAA-43FF-8BB8-6414430880B1}"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ECBD3-17B1-4E74-AFA5-12FCD6F7D3D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50936F3-8EAA-43FF-8BB8-6414430880B1}"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018ECBD3-17B1-4E74-AFA5-12FCD6F7D3D4}"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50936F3-8EAA-43FF-8BB8-6414430880B1}" type="datetimeFigureOut">
              <a:rPr lang="en-US" smtClean="0"/>
              <a:pPr/>
              <a:t>11/9/2011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18ECBD3-17B1-4E74-AFA5-12FCD6F7D3D4}"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047750"/>
          </a:xfrm>
        </p:spPr>
        <p:txBody>
          <a:bodyPr>
            <a:normAutofit/>
          </a:bodyPr>
          <a:lstStyle/>
          <a:p>
            <a:pPr algn="ctr"/>
            <a:r>
              <a:rPr lang="en-US" sz="2800" b="0" dirty="0" smtClean="0">
                <a:solidFill>
                  <a:schemeClr val="tx1"/>
                </a:solidFill>
                <a:effectLst/>
                <a:latin typeface="Times New Roman" pitchFamily="18" charset="0"/>
                <a:cs typeface="Times New Roman" pitchFamily="18" charset="0"/>
              </a:rPr>
              <a:t>Environmental and Geotechnical Cost Penalties Associated with Brownfield Site Development</a:t>
            </a:r>
            <a:endParaRPr lang="en-US" sz="2800" b="0" dirty="0">
              <a:solidFill>
                <a:schemeClr val="tx1"/>
              </a:solidFill>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2381250"/>
            <a:ext cx="6400800" cy="1752600"/>
          </a:xfrm>
        </p:spPr>
        <p:txBody>
          <a:bodyPr>
            <a:normAutofit/>
          </a:bodyPr>
          <a:lstStyle/>
          <a:p>
            <a:pPr algn="ctr"/>
            <a:r>
              <a:rPr lang="en-US" sz="2400" dirty="0" smtClean="0"/>
              <a:t>A Case Study Analysis:</a:t>
            </a:r>
          </a:p>
          <a:p>
            <a:pPr algn="ctr"/>
            <a:r>
              <a:rPr lang="en-US" sz="2400" dirty="0" smtClean="0"/>
              <a:t>151 Mount Hope Avenue</a:t>
            </a:r>
          </a:p>
          <a:p>
            <a:pPr algn="ctr"/>
            <a:r>
              <a:rPr lang="en-US" sz="2400" dirty="0" smtClean="0"/>
              <a:t>Rochester, New York</a:t>
            </a:r>
            <a:endParaRPr lang="en-US" sz="2400" dirty="0"/>
          </a:p>
        </p:txBody>
      </p:sp>
      <p:sp>
        <p:nvSpPr>
          <p:cNvPr id="4" name="TextBox 3"/>
          <p:cNvSpPr txBox="1"/>
          <p:nvPr/>
        </p:nvSpPr>
        <p:spPr>
          <a:xfrm>
            <a:off x="1600200" y="4724400"/>
            <a:ext cx="6019800" cy="1200329"/>
          </a:xfrm>
          <a:prstGeom prst="rect">
            <a:avLst/>
          </a:prstGeom>
          <a:noFill/>
        </p:spPr>
        <p:txBody>
          <a:bodyPr wrap="square" rtlCol="0">
            <a:spAutoFit/>
          </a:bodyPr>
          <a:lstStyle/>
          <a:p>
            <a:pPr algn="ctr"/>
            <a:r>
              <a:rPr lang="en-US" dirty="0" smtClean="0"/>
              <a:t>Prepared by:</a:t>
            </a:r>
          </a:p>
          <a:p>
            <a:pPr algn="ctr"/>
            <a:r>
              <a:rPr lang="en-US" dirty="0" smtClean="0"/>
              <a:t>Jane MH Forbes</a:t>
            </a:r>
          </a:p>
          <a:p>
            <a:pPr algn="ctr"/>
            <a:r>
              <a:rPr lang="en-US" dirty="0" smtClean="0"/>
              <a:t>City of Rochester – Division of Environmental Quality</a:t>
            </a:r>
          </a:p>
          <a:p>
            <a:pPr algn="ctr"/>
            <a:r>
              <a:rPr lang="en-US" dirty="0" smtClean="0"/>
              <a:t>November, </a:t>
            </a:r>
            <a:r>
              <a:rPr lang="en-US" dirty="0" smtClean="0"/>
              <a:t>2011</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133161" y="169786"/>
            <a:ext cx="8758591" cy="6500986"/>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7559" y="1240220"/>
            <a:ext cx="7935310" cy="4493538"/>
          </a:xfrm>
          <a:prstGeom prst="rect">
            <a:avLst/>
          </a:prstGeom>
          <a:noFill/>
        </p:spPr>
        <p:txBody>
          <a:bodyPr wrap="square" rtlCol="0">
            <a:spAutoFit/>
          </a:bodyPr>
          <a:lstStyle/>
          <a:p>
            <a:pPr marL="0" lvl="1" indent="284163">
              <a:buFont typeface="Arial" pitchFamily="34" charset="0"/>
              <a:buChar char="•"/>
            </a:pPr>
            <a:r>
              <a:rPr lang="en-US" dirty="0" smtClean="0"/>
              <a:t>Previous Environmental Reports include:</a:t>
            </a:r>
          </a:p>
          <a:p>
            <a:pPr lvl="1"/>
            <a:endParaRPr lang="en-US" sz="800" dirty="0" smtClean="0"/>
          </a:p>
          <a:p>
            <a:pPr marL="236538" lvl="1">
              <a:buFont typeface="Wingdings" pitchFamily="2" charset="2"/>
              <a:buChar char="Ø"/>
            </a:pPr>
            <a:r>
              <a:rPr lang="en-US" dirty="0" smtClean="0"/>
              <a:t>  Phase I Environmental Site Assessment (2000)</a:t>
            </a:r>
          </a:p>
          <a:p>
            <a:pPr marL="236538" lvl="1">
              <a:buFont typeface="Wingdings" pitchFamily="2" charset="2"/>
              <a:buChar char="Ø"/>
            </a:pPr>
            <a:r>
              <a:rPr lang="en-US" dirty="0" smtClean="0"/>
              <a:t>  Phase II Environmental Site Assessment (2000)</a:t>
            </a:r>
          </a:p>
          <a:p>
            <a:pPr marL="236538" lvl="1">
              <a:buFont typeface="Wingdings" pitchFamily="2" charset="2"/>
              <a:buChar char="Ø"/>
            </a:pPr>
            <a:r>
              <a:rPr lang="en-US" dirty="0" smtClean="0"/>
              <a:t>  Phase II Environmental Site Assessment (2002)</a:t>
            </a:r>
          </a:p>
          <a:p>
            <a:pPr marL="236538" lvl="1">
              <a:buFont typeface="Wingdings" pitchFamily="2" charset="2"/>
              <a:buChar char="Ø"/>
            </a:pPr>
            <a:r>
              <a:rPr lang="en-US" dirty="0" smtClean="0"/>
              <a:t>  Subsurface and Geotechnical Investigation (2004)</a:t>
            </a:r>
          </a:p>
          <a:p>
            <a:pPr marL="236538" lvl="1">
              <a:buFont typeface="Wingdings" pitchFamily="2" charset="2"/>
              <a:buChar char="Ø"/>
            </a:pPr>
            <a:r>
              <a:rPr lang="en-US" dirty="0" smtClean="0"/>
              <a:t>  Soil Source Removal Remedial Activities (2007)</a:t>
            </a:r>
          </a:p>
          <a:p>
            <a:pPr marL="236538" lvl="1">
              <a:buFont typeface="Wingdings" pitchFamily="2" charset="2"/>
              <a:buChar char="Ø"/>
            </a:pPr>
            <a:r>
              <a:rPr lang="en-US" dirty="0" smtClean="0"/>
              <a:t>  Pre-Development Environmental investigation and Geotechnical Study (2010)</a:t>
            </a:r>
          </a:p>
          <a:p>
            <a:pPr marL="236538" lvl="1">
              <a:buFont typeface="Wingdings" pitchFamily="2" charset="2"/>
              <a:buChar char="Ø"/>
            </a:pPr>
            <a:endParaRPr lang="en-US" dirty="0" smtClean="0"/>
          </a:p>
          <a:p>
            <a:pPr marL="0" lvl="2" indent="284163">
              <a:buFont typeface="Arial" pitchFamily="34" charset="0"/>
              <a:buChar char="•"/>
            </a:pPr>
            <a:r>
              <a:rPr lang="en-US" dirty="0" smtClean="0"/>
              <a:t>Previous Environmental Investigation Activities include:</a:t>
            </a:r>
          </a:p>
          <a:p>
            <a:pPr marL="0" lvl="2" indent="284163"/>
            <a:endParaRPr lang="en-US" sz="800" dirty="0" smtClean="0"/>
          </a:p>
          <a:p>
            <a:pPr marL="231775" lvl="2">
              <a:buFont typeface="Wingdings" pitchFamily="2" charset="2"/>
              <a:buChar char="Ø"/>
            </a:pPr>
            <a:r>
              <a:rPr lang="en-US" dirty="0" smtClean="0"/>
              <a:t>  Advancement and sampling of 25 Soil Borings (SBs);</a:t>
            </a:r>
          </a:p>
          <a:p>
            <a:pPr marL="231775" lvl="2">
              <a:buFont typeface="Wingdings" pitchFamily="2" charset="2"/>
              <a:buChar char="Ø"/>
            </a:pPr>
            <a:r>
              <a:rPr lang="en-US" dirty="0" smtClean="0"/>
              <a:t>  Installation and sampling of seven(7) Monitoring Wells (MWs);</a:t>
            </a:r>
          </a:p>
          <a:p>
            <a:pPr marL="231775" lvl="2">
              <a:buFont typeface="Wingdings" pitchFamily="2" charset="2"/>
              <a:buChar char="Ø"/>
            </a:pPr>
            <a:r>
              <a:rPr lang="en-US" dirty="0" smtClean="0"/>
              <a:t>  Advancement and sampling of four (4) Geotechnical Soil Borings (GSBs);</a:t>
            </a:r>
          </a:p>
          <a:p>
            <a:pPr marL="231775" lvl="2">
              <a:buFont typeface="Wingdings" pitchFamily="2" charset="2"/>
              <a:buChar char="Ø"/>
            </a:pPr>
            <a:r>
              <a:rPr lang="en-US" dirty="0" smtClean="0"/>
              <a:t>  Advancement and sampling of 27 Test Pits (TPs)</a:t>
            </a:r>
          </a:p>
          <a:p>
            <a:pPr marL="231775" lvl="2">
              <a:buFont typeface="Wingdings" pitchFamily="2" charset="2"/>
              <a:buChar char="Ø"/>
            </a:pPr>
            <a:endParaRPr lang="en-US" dirty="0" smtClean="0"/>
          </a:p>
        </p:txBody>
      </p:sp>
      <p:sp>
        <p:nvSpPr>
          <p:cNvPr id="6" name="Title 1"/>
          <p:cNvSpPr txBox="1">
            <a:spLocks/>
          </p:cNvSpPr>
          <p:nvPr/>
        </p:nvSpPr>
        <p:spPr>
          <a:xfrm>
            <a:off x="381000" y="304800"/>
            <a:ext cx="8229600" cy="51435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chemeClr val="bg1"/>
                </a:solidFill>
                <a:latin typeface="Times New Roman" pitchFamily="18" charset="0"/>
                <a:ea typeface="+mj-ea"/>
                <a:cs typeface="Times New Roman" pitchFamily="18" charset="0"/>
              </a:rPr>
              <a:t>Previous Investigations and Remedial Activities</a:t>
            </a:r>
            <a:endParaRPr kumimoji="0" lang="en-US" sz="2800" b="0"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ENVQUAL\JANE\JOBS\151 Mt Hope\Figures_Page_02.jpg"/>
          <p:cNvPicPr>
            <a:picLocks noChangeAspect="1" noChangeArrowheads="1"/>
          </p:cNvPicPr>
          <p:nvPr/>
        </p:nvPicPr>
        <p:blipFill>
          <a:blip r:embed="rId2" cstate="print"/>
          <a:srcRect r="8975" b="1802"/>
          <a:stretch>
            <a:fillRect/>
          </a:stretch>
        </p:blipFill>
        <p:spPr bwMode="auto">
          <a:xfrm>
            <a:off x="202378" y="580353"/>
            <a:ext cx="8747586" cy="6106197"/>
          </a:xfrm>
          <a:prstGeom prst="rect">
            <a:avLst/>
          </a:prstGeom>
          <a:noFill/>
        </p:spPr>
      </p:pic>
      <p:sp>
        <p:nvSpPr>
          <p:cNvPr id="3" name="Rectangle 2"/>
          <p:cNvSpPr/>
          <p:nvPr/>
        </p:nvSpPr>
        <p:spPr>
          <a:xfrm>
            <a:off x="1885950" y="229285"/>
            <a:ext cx="5257800" cy="369332"/>
          </a:xfrm>
          <a:prstGeom prst="rect">
            <a:avLst/>
          </a:prstGeom>
        </p:spPr>
        <p:txBody>
          <a:bodyPr wrap="square">
            <a:spAutoFit/>
          </a:bodyPr>
          <a:lstStyle/>
          <a:p>
            <a:pPr algn="ctr"/>
            <a:r>
              <a:rPr lang="en-US" dirty="0" smtClean="0">
                <a:solidFill>
                  <a:schemeClr val="bg1"/>
                </a:solidFill>
                <a:latin typeface="Times New Roman" pitchFamily="18" charset="0"/>
                <a:cs typeface="Times New Roman" pitchFamily="18" charset="0"/>
              </a:rPr>
              <a:t>Investigation Test Locations and Cross Section Lines</a:t>
            </a:r>
            <a:endParaRPr lang="en-US" dirty="0">
              <a:solidFill>
                <a:schemeClr val="bg1"/>
              </a:solidFill>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331" y="1072055"/>
            <a:ext cx="8471337" cy="3508653"/>
          </a:xfrm>
          <a:prstGeom prst="rect">
            <a:avLst/>
          </a:prstGeom>
          <a:noFill/>
        </p:spPr>
        <p:txBody>
          <a:bodyPr wrap="square" lIns="91440" rtlCol="0">
            <a:spAutoFit/>
          </a:bodyPr>
          <a:lstStyle/>
          <a:p>
            <a:pPr marL="284163" lvl="1" indent="-284163">
              <a:buFont typeface="Arial" pitchFamily="34" charset="0"/>
              <a:buChar char="•"/>
              <a:tabLst>
                <a:tab pos="284163" algn="l"/>
              </a:tabLst>
            </a:pPr>
            <a:r>
              <a:rPr lang="en-US" dirty="0" smtClean="0"/>
              <a:t>Environmental impacts include </a:t>
            </a:r>
            <a:r>
              <a:rPr lang="en-US" u="sng" dirty="0" smtClean="0"/>
              <a:t>VOCs</a:t>
            </a:r>
            <a:r>
              <a:rPr lang="en-US" dirty="0" smtClean="0"/>
              <a:t>, </a:t>
            </a:r>
            <a:r>
              <a:rPr lang="en-US" u="sng" dirty="0" smtClean="0"/>
              <a:t>SVOCs</a:t>
            </a:r>
            <a:r>
              <a:rPr lang="en-US" dirty="0" smtClean="0"/>
              <a:t> and </a:t>
            </a:r>
            <a:r>
              <a:rPr lang="en-US" u="sng" dirty="0" smtClean="0"/>
              <a:t>Metals</a:t>
            </a:r>
            <a:r>
              <a:rPr lang="en-US" dirty="0" smtClean="0"/>
              <a:t> contamination in soil associated with:</a:t>
            </a:r>
          </a:p>
          <a:p>
            <a:pPr marL="284163" lvl="1" indent="-284163">
              <a:tabLst>
                <a:tab pos="284163" algn="l"/>
              </a:tabLst>
            </a:pPr>
            <a:endParaRPr lang="en-US" sz="800" dirty="0" smtClean="0"/>
          </a:p>
          <a:p>
            <a:pPr marL="227013" lvl="2" indent="284163">
              <a:buFont typeface="Wingdings" pitchFamily="2" charset="2"/>
              <a:buChar char="Ø"/>
              <a:tabLst>
                <a:tab pos="284163" algn="l"/>
              </a:tabLst>
            </a:pPr>
            <a:r>
              <a:rPr lang="en-US" dirty="0" smtClean="0"/>
              <a:t>Two (2) USTs at historic use as gas station (circa 1938-50)</a:t>
            </a:r>
          </a:p>
          <a:p>
            <a:pPr marL="227013" lvl="2" indent="284163">
              <a:buFont typeface="Wingdings" pitchFamily="2" charset="2"/>
              <a:buChar char="Ø"/>
              <a:tabLst>
                <a:tab pos="284163" algn="l"/>
              </a:tabLst>
            </a:pPr>
            <a:r>
              <a:rPr lang="en-US" dirty="0" smtClean="0"/>
              <a:t>Historic use a concrete plant (circa 1938-1950)</a:t>
            </a:r>
          </a:p>
          <a:p>
            <a:pPr marL="227013" lvl="2" indent="284163">
              <a:buFont typeface="Wingdings" pitchFamily="2" charset="2"/>
              <a:buChar char="Ø"/>
              <a:tabLst>
                <a:tab pos="284163" algn="l"/>
              </a:tabLst>
            </a:pPr>
            <a:r>
              <a:rPr lang="en-US" dirty="0" smtClean="0"/>
              <a:t>Historic use as retail auto sales (circa 1970’s)</a:t>
            </a:r>
          </a:p>
          <a:p>
            <a:pPr marL="231775" lvl="2" indent="284163">
              <a:buFont typeface="Wingdings" pitchFamily="2" charset="2"/>
              <a:buChar char="Ø"/>
              <a:tabLst>
                <a:tab pos="284163" algn="l"/>
              </a:tabLst>
            </a:pPr>
            <a:r>
              <a:rPr lang="en-US" dirty="0" smtClean="0"/>
              <a:t>Fill (</a:t>
            </a:r>
            <a:r>
              <a:rPr lang="en-US" dirty="0" err="1" smtClean="0"/>
              <a:t>ie</a:t>
            </a:r>
            <a:r>
              <a:rPr lang="en-US" dirty="0" smtClean="0"/>
              <a:t>. cinders, slag, coal, heavy metals) from historic use as railroad</a:t>
            </a:r>
          </a:p>
          <a:p>
            <a:pPr marL="231775" lvl="2" indent="284163">
              <a:buFont typeface="Wingdings" pitchFamily="2" charset="2"/>
              <a:buChar char="Ø"/>
              <a:tabLst>
                <a:tab pos="284163" algn="l"/>
              </a:tabLst>
            </a:pPr>
            <a:r>
              <a:rPr lang="en-US" dirty="0" smtClean="0"/>
              <a:t>Unknown materials used as fill for the Erie Canal Feeder</a:t>
            </a:r>
          </a:p>
          <a:p>
            <a:pPr marL="0" lvl="2">
              <a:tabLst>
                <a:tab pos="0" algn="l"/>
              </a:tabLst>
            </a:pPr>
            <a:r>
              <a:rPr lang="en-US" sz="800" dirty="0" smtClean="0"/>
              <a:t>	</a:t>
            </a:r>
          </a:p>
          <a:p>
            <a:pPr marL="284163" lvl="2" indent="-284163">
              <a:buFont typeface="Arial" pitchFamily="34" charset="0"/>
              <a:buChar char="•"/>
              <a:tabLst>
                <a:tab pos="0" algn="l"/>
              </a:tabLst>
            </a:pPr>
            <a:r>
              <a:rPr lang="en-US" dirty="0" smtClean="0"/>
              <a:t>Groundwater analysis results indicated SVOCs and Metals  present but below groundwater standards.</a:t>
            </a:r>
          </a:p>
          <a:p>
            <a:pPr marL="284163" lvl="2" indent="-284163">
              <a:tabLst>
                <a:tab pos="0" algn="l"/>
              </a:tabLst>
            </a:pPr>
            <a:endParaRPr lang="en-US" sz="800" dirty="0" smtClean="0"/>
          </a:p>
          <a:p>
            <a:pPr marL="284163" lvl="2" indent="-284163">
              <a:buFont typeface="Arial" pitchFamily="34" charset="0"/>
              <a:buChar char="•"/>
              <a:tabLst>
                <a:tab pos="0" algn="l"/>
              </a:tabLst>
            </a:pPr>
            <a:r>
              <a:rPr lang="en-US" dirty="0" smtClean="0"/>
              <a:t>Groundwater flow direction is away from the River towards the east.</a:t>
            </a:r>
          </a:p>
          <a:p>
            <a:pPr marL="0" lvl="1" indent="284163">
              <a:tabLst>
                <a:tab pos="284163" algn="l"/>
              </a:tabLst>
            </a:pPr>
            <a:endParaRPr lang="en-US" dirty="0" smtClean="0"/>
          </a:p>
        </p:txBody>
      </p:sp>
      <p:sp>
        <p:nvSpPr>
          <p:cNvPr id="6" name="Title 1"/>
          <p:cNvSpPr txBox="1">
            <a:spLocks/>
          </p:cNvSpPr>
          <p:nvPr/>
        </p:nvSpPr>
        <p:spPr>
          <a:xfrm>
            <a:off x="381000" y="304800"/>
            <a:ext cx="8229600" cy="51435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Site Environmental</a:t>
            </a:r>
            <a:r>
              <a:rPr kumimoji="0" lang="en-US" sz="2800" b="0" i="0" u="none" strike="noStrike" kern="1200" cap="none" spc="0" normalizeH="0" noProof="0" dirty="0" smtClean="0">
                <a:ln>
                  <a:noFill/>
                </a:ln>
                <a:solidFill>
                  <a:schemeClr val="bg1"/>
                </a:solidFill>
                <a:effectLst/>
                <a:uLnTx/>
                <a:uFillTx/>
                <a:latin typeface="Times New Roman" pitchFamily="18" charset="0"/>
                <a:ea typeface="+mj-ea"/>
                <a:cs typeface="Times New Roman" pitchFamily="18" charset="0"/>
              </a:rPr>
              <a:t> </a:t>
            </a:r>
            <a:r>
              <a:rPr kumimoji="0" lang="en-US" sz="2800" b="0"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Conditions</a:t>
            </a:r>
            <a:endParaRPr kumimoji="0" lang="en-US" sz="2800" b="0"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04800"/>
            <a:ext cx="8229600" cy="51435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Site Geotechnical</a:t>
            </a:r>
            <a:r>
              <a:rPr kumimoji="0" lang="en-US" sz="2800" b="0" i="0" u="none" strike="noStrike" kern="1200" cap="none" spc="0" normalizeH="0" noProof="0" dirty="0" smtClean="0">
                <a:ln>
                  <a:noFill/>
                </a:ln>
                <a:solidFill>
                  <a:schemeClr val="bg1"/>
                </a:solidFill>
                <a:effectLst/>
                <a:uLnTx/>
                <a:uFillTx/>
                <a:latin typeface="Times New Roman" pitchFamily="18" charset="0"/>
                <a:ea typeface="+mj-ea"/>
                <a:cs typeface="Times New Roman" pitchFamily="18" charset="0"/>
              </a:rPr>
              <a:t> </a:t>
            </a:r>
            <a:r>
              <a:rPr kumimoji="0" lang="en-US" sz="2800" b="0"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Conditions</a:t>
            </a:r>
            <a:endParaRPr kumimoji="0" lang="en-US" sz="2800" b="0"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4" name="TextBox 3"/>
          <p:cNvSpPr txBox="1"/>
          <p:nvPr/>
        </p:nvSpPr>
        <p:spPr>
          <a:xfrm>
            <a:off x="336331" y="1072055"/>
            <a:ext cx="8471337" cy="4739759"/>
          </a:xfrm>
          <a:prstGeom prst="rect">
            <a:avLst/>
          </a:prstGeom>
          <a:noFill/>
        </p:spPr>
        <p:txBody>
          <a:bodyPr wrap="square" lIns="91440" rtlCol="0">
            <a:spAutoFit/>
          </a:bodyPr>
          <a:lstStyle/>
          <a:p>
            <a:pPr marL="284163" lvl="1" indent="-284163">
              <a:buFont typeface="Arial" pitchFamily="34" charset="0"/>
              <a:buChar char="•"/>
              <a:tabLst>
                <a:tab pos="284163" algn="l"/>
              </a:tabLst>
            </a:pPr>
            <a:r>
              <a:rPr lang="en-US" dirty="0" smtClean="0"/>
              <a:t>The Site is covered by an approximately 0.5 to 1.5 foot thick layer of topsoil;</a:t>
            </a:r>
          </a:p>
          <a:p>
            <a:pPr marL="284163" lvl="1" indent="-284163">
              <a:tabLst>
                <a:tab pos="284163" algn="l"/>
              </a:tabLst>
            </a:pPr>
            <a:endParaRPr lang="en-US" sz="1000" dirty="0" smtClean="0"/>
          </a:p>
          <a:p>
            <a:pPr marL="284163" lvl="1" indent="-284163">
              <a:buFont typeface="Arial" pitchFamily="34" charset="0"/>
              <a:buChar char="•"/>
              <a:tabLst>
                <a:tab pos="284163" algn="l"/>
              </a:tabLst>
            </a:pPr>
            <a:r>
              <a:rPr lang="en-US" dirty="0" smtClean="0"/>
              <a:t>Fill material consisting of reworked soils (silt to boulder sized), and ash, glass, cinders, slag, brick, lumber, concrete, organics, plastic and metal is present at varying depths across the site ranging from 4 to 15 feet below ground surface (</a:t>
            </a:r>
            <a:r>
              <a:rPr lang="en-US" dirty="0" err="1" smtClean="0"/>
              <a:t>bgs</a:t>
            </a:r>
            <a:r>
              <a:rPr lang="en-US" dirty="0" smtClean="0"/>
              <a:t>);</a:t>
            </a:r>
          </a:p>
          <a:p>
            <a:pPr marL="284163" lvl="1" indent="-284163">
              <a:tabLst>
                <a:tab pos="284163" algn="l"/>
              </a:tabLst>
            </a:pPr>
            <a:endParaRPr lang="en-US" sz="1000" dirty="0" smtClean="0"/>
          </a:p>
          <a:p>
            <a:pPr marL="284163" lvl="1" indent="-284163">
              <a:buFont typeface="Arial" pitchFamily="34" charset="0"/>
              <a:buChar char="•"/>
              <a:tabLst>
                <a:tab pos="284163" algn="l"/>
              </a:tabLst>
            </a:pPr>
            <a:r>
              <a:rPr lang="en-US" dirty="0" smtClean="0"/>
              <a:t>Large pockets of mainly incinerator waste comprised of ash, cinders, slag, and non-combustible metal and glass are present within the fill layer</a:t>
            </a:r>
            <a:r>
              <a:rPr lang="en-US" dirty="0" smtClean="0"/>
              <a:t>;</a:t>
            </a:r>
          </a:p>
          <a:p>
            <a:pPr marL="284163" lvl="1" indent="-284163">
              <a:tabLst>
                <a:tab pos="284163" algn="l"/>
              </a:tabLst>
            </a:pPr>
            <a:endParaRPr lang="en-US" sz="1000" dirty="0" smtClean="0"/>
          </a:p>
          <a:p>
            <a:pPr marL="284163" lvl="1" indent="-284163">
              <a:buFont typeface="Arial" pitchFamily="34" charset="0"/>
              <a:buChar char="•"/>
              <a:tabLst>
                <a:tab pos="284163" algn="l"/>
              </a:tabLst>
            </a:pPr>
            <a:r>
              <a:rPr lang="en-US" dirty="0" smtClean="0"/>
              <a:t>Groundwater depths range from approximately 11 to 16 feet below ground surface across the Site with a flow direction to the east-southeast;</a:t>
            </a:r>
            <a:endParaRPr lang="en-US" dirty="0" smtClean="0"/>
          </a:p>
          <a:p>
            <a:pPr marL="284163" lvl="1" indent="-284163">
              <a:tabLst>
                <a:tab pos="284163" algn="l"/>
              </a:tabLst>
            </a:pPr>
            <a:endParaRPr lang="en-US" sz="1000" dirty="0" smtClean="0"/>
          </a:p>
          <a:p>
            <a:pPr marL="284163" lvl="1" indent="-284163">
              <a:buFont typeface="Arial" pitchFamily="34" charset="0"/>
              <a:buChar char="•"/>
              <a:tabLst>
                <a:tab pos="284163" algn="l"/>
              </a:tabLst>
            </a:pPr>
            <a:r>
              <a:rPr lang="en-US" dirty="0" smtClean="0"/>
              <a:t>Dolomite bedrock is encountered between 24.1 and 25.5 feet </a:t>
            </a:r>
            <a:r>
              <a:rPr lang="en-US" dirty="0" err="1" smtClean="0"/>
              <a:t>bgs</a:t>
            </a:r>
            <a:r>
              <a:rPr lang="en-US" dirty="0" smtClean="0"/>
              <a:t>;</a:t>
            </a:r>
          </a:p>
          <a:p>
            <a:pPr marL="284163" lvl="1" indent="-284163">
              <a:tabLst>
                <a:tab pos="284163" algn="l"/>
              </a:tabLst>
            </a:pPr>
            <a:endParaRPr lang="en-US" sz="1000" dirty="0" smtClean="0"/>
          </a:p>
          <a:p>
            <a:pPr marL="284163" lvl="1" indent="-284163">
              <a:buFont typeface="Arial" pitchFamily="34" charset="0"/>
              <a:buChar char="•"/>
              <a:tabLst>
                <a:tab pos="284163" algn="l"/>
              </a:tabLst>
            </a:pPr>
            <a:r>
              <a:rPr lang="en-US" dirty="0" smtClean="0"/>
              <a:t>The upper three (3) to five (5) feet of the bedrock layer is highly fractured.</a:t>
            </a:r>
          </a:p>
          <a:p>
            <a:pPr marL="284163" lvl="1" indent="-284163">
              <a:tabLst>
                <a:tab pos="284163" algn="l"/>
              </a:tabLst>
            </a:pPr>
            <a:endParaRPr lang="en-US" sz="1000" dirty="0" smtClean="0"/>
          </a:p>
          <a:p>
            <a:pPr marL="284163" lvl="1" indent="-284163">
              <a:buFont typeface="Arial" pitchFamily="34" charset="0"/>
              <a:buChar char="•"/>
              <a:tabLst>
                <a:tab pos="284163" algn="l"/>
              </a:tabLst>
            </a:pPr>
            <a:r>
              <a:rPr lang="en-US" dirty="0" smtClean="0"/>
              <a:t>In-place fill and underlying organic silt/clay deposits are unsuitable to support new construction.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0831" y="510659"/>
            <a:ext cx="4386137" cy="523220"/>
          </a:xfrm>
          <a:prstGeom prst="rect">
            <a:avLst/>
          </a:prstGeom>
        </p:spPr>
        <p:txBody>
          <a:bodyPr wrap="none">
            <a:spAutoFit/>
          </a:bodyPr>
          <a:lstStyle/>
          <a:p>
            <a:pPr lvl="0" algn="ctr">
              <a:spcBef>
                <a:spcPct val="0"/>
              </a:spcBef>
              <a:defRPr/>
            </a:pPr>
            <a:r>
              <a:rPr lang="en-US" sz="2800" dirty="0" smtClean="0">
                <a:solidFill>
                  <a:schemeClr val="bg1"/>
                </a:solidFill>
                <a:latin typeface="Times New Roman" pitchFamily="18" charset="0"/>
                <a:cs typeface="Times New Roman" pitchFamily="18" charset="0"/>
              </a:rPr>
              <a:t>Site Geotechnical Conditions</a:t>
            </a:r>
            <a:endParaRPr lang="en-US" sz="2800" dirty="0">
              <a:solidFill>
                <a:schemeClr val="bg1"/>
              </a:solidFill>
              <a:latin typeface="Times New Roman" pitchFamily="18" charset="0"/>
              <a:cs typeface="Times New Roman" pitchFamily="18" charset="0"/>
            </a:endParaRPr>
          </a:p>
        </p:txBody>
      </p:sp>
      <p:sp>
        <p:nvSpPr>
          <p:cNvPr id="3" name="Rectangle 2"/>
          <p:cNvSpPr/>
          <p:nvPr/>
        </p:nvSpPr>
        <p:spPr>
          <a:xfrm>
            <a:off x="428625" y="1161574"/>
            <a:ext cx="8382000" cy="4124206"/>
          </a:xfrm>
          <a:prstGeom prst="rect">
            <a:avLst/>
          </a:prstGeom>
        </p:spPr>
        <p:txBody>
          <a:bodyPr wrap="square">
            <a:spAutoFit/>
          </a:bodyPr>
          <a:lstStyle/>
          <a:p>
            <a:pPr marL="0" lvl="1"/>
            <a:r>
              <a:rPr lang="en-US" dirty="0" smtClean="0"/>
              <a:t>Based on the Conceptual Redevelopment Plan, approximately 8,576 cubic yards(CY) of fill/ soil will be displaced during redevelopment, including:</a:t>
            </a:r>
            <a:endParaRPr lang="en-US" dirty="0" smtClean="0"/>
          </a:p>
          <a:p>
            <a:pPr marL="284163" lvl="1" indent="-284163">
              <a:tabLst>
                <a:tab pos="284163" algn="l"/>
              </a:tabLst>
            </a:pPr>
            <a:endParaRPr lang="en-US" sz="1000" dirty="0" smtClean="0"/>
          </a:p>
          <a:p>
            <a:pPr marL="284163" lvl="1" indent="-284163">
              <a:buFont typeface="Arial" pitchFamily="34" charset="0"/>
              <a:buChar char="•"/>
              <a:tabLst>
                <a:tab pos="284163" algn="l"/>
              </a:tabLst>
            </a:pPr>
            <a:r>
              <a:rPr lang="en-US" dirty="0" smtClean="0"/>
              <a:t>1,500 CY topsoil stripping;</a:t>
            </a:r>
          </a:p>
          <a:p>
            <a:pPr marL="284163" lvl="1" indent="-284163">
              <a:buFont typeface="Arial" pitchFamily="34" charset="0"/>
              <a:buChar char="•"/>
              <a:tabLst>
                <a:tab pos="284163" algn="l"/>
              </a:tabLst>
            </a:pPr>
            <a:endParaRPr lang="en-US" dirty="0" smtClean="0"/>
          </a:p>
          <a:p>
            <a:pPr marL="284163" lvl="1" indent="-284163">
              <a:buFont typeface="Arial" pitchFamily="34" charset="0"/>
              <a:buChar char="•"/>
              <a:tabLst>
                <a:tab pos="284163" algn="l"/>
              </a:tabLst>
            </a:pPr>
            <a:r>
              <a:rPr lang="en-US" dirty="0" smtClean="0"/>
              <a:t>1,837 CY excavation of grade beams/pile caps;</a:t>
            </a:r>
          </a:p>
          <a:p>
            <a:pPr marL="284163" lvl="1" indent="-284163">
              <a:buFont typeface="Arial" pitchFamily="34" charset="0"/>
              <a:buChar char="•"/>
              <a:tabLst>
                <a:tab pos="284163" algn="l"/>
              </a:tabLst>
            </a:pPr>
            <a:endParaRPr lang="en-US" dirty="0" smtClean="0"/>
          </a:p>
          <a:p>
            <a:pPr marL="284163" lvl="1" indent="-284163">
              <a:buFont typeface="Arial" pitchFamily="34" charset="0"/>
              <a:buChar char="•"/>
              <a:tabLst>
                <a:tab pos="284163" algn="l"/>
              </a:tabLst>
            </a:pPr>
            <a:r>
              <a:rPr lang="en-US" dirty="0" smtClean="0"/>
              <a:t>2,600 CY underground utility excavations;</a:t>
            </a:r>
          </a:p>
          <a:p>
            <a:pPr marL="284163" lvl="1" indent="-284163">
              <a:buFont typeface="Arial" pitchFamily="34" charset="0"/>
              <a:buChar char="•"/>
              <a:tabLst>
                <a:tab pos="284163" algn="l"/>
              </a:tabLst>
            </a:pPr>
            <a:endParaRPr lang="en-US" dirty="0" smtClean="0"/>
          </a:p>
          <a:p>
            <a:pPr marL="284163" lvl="1" indent="-284163">
              <a:buFont typeface="Arial" pitchFamily="34" charset="0"/>
              <a:buChar char="•"/>
              <a:tabLst>
                <a:tab pos="284163" algn="l"/>
              </a:tabLst>
            </a:pPr>
            <a:r>
              <a:rPr lang="en-US" dirty="0" smtClean="0"/>
              <a:t>890 CY Parking Lot/ Sidewalk Box-Out;</a:t>
            </a:r>
          </a:p>
          <a:p>
            <a:pPr marL="284163" lvl="1" indent="-284163">
              <a:buFont typeface="Arial" pitchFamily="34" charset="0"/>
              <a:buChar char="•"/>
              <a:tabLst>
                <a:tab pos="284163" algn="l"/>
              </a:tabLst>
            </a:pPr>
            <a:r>
              <a:rPr lang="en-US" dirty="0" smtClean="0"/>
              <a:t>600 CY Pre-Excavation for Pile obstructions;</a:t>
            </a:r>
          </a:p>
          <a:p>
            <a:pPr marL="284163" lvl="1" indent="-284163">
              <a:buFont typeface="Arial" pitchFamily="34" charset="0"/>
              <a:buChar char="•"/>
              <a:tabLst>
                <a:tab pos="284163" algn="l"/>
              </a:tabLst>
            </a:pPr>
            <a:endParaRPr lang="en-US" dirty="0" smtClean="0"/>
          </a:p>
          <a:p>
            <a:pPr marL="284163" lvl="1" indent="-284163">
              <a:buFont typeface="Arial" pitchFamily="34" charset="0"/>
              <a:buChar char="•"/>
              <a:tabLst>
                <a:tab pos="284163" algn="l"/>
              </a:tabLst>
            </a:pPr>
            <a:r>
              <a:rPr lang="en-US" dirty="0" smtClean="0"/>
              <a:t>743 CY 10% Contingency Soil Excavation Volume;</a:t>
            </a:r>
          </a:p>
          <a:p>
            <a:pPr marL="284163" lvl="1" indent="-284163">
              <a:buFont typeface="Arial" pitchFamily="34" charset="0"/>
              <a:buChar char="•"/>
              <a:tabLst>
                <a:tab pos="284163" algn="l"/>
              </a:tabLst>
            </a:pPr>
            <a:endParaRPr lang="en-US" dirty="0" smtClean="0"/>
          </a:p>
          <a:p>
            <a:pPr marL="284163" lvl="1" indent="-284163">
              <a:buFont typeface="Arial" pitchFamily="34" charset="0"/>
              <a:buChar char="•"/>
              <a:tabLst>
                <a:tab pos="284163" algn="l"/>
              </a:tabLst>
            </a:pPr>
            <a:r>
              <a:rPr lang="en-US" dirty="0" smtClean="0"/>
              <a:t>406 CY Hoe-Ramming and removal of Concrete Obstructions.</a:t>
            </a:r>
            <a:endParaRPr lang="en-US"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ENVQUAL\JANE\JOBS\151 Mt Hope\Figures_Page_10.jpg"/>
          <p:cNvPicPr>
            <a:picLocks noChangeAspect="1" noChangeArrowheads="1"/>
          </p:cNvPicPr>
          <p:nvPr/>
        </p:nvPicPr>
        <p:blipFill>
          <a:blip r:embed="rId2" cstate="print"/>
          <a:srcRect r="8853" b="1138"/>
          <a:stretch>
            <a:fillRect/>
          </a:stretch>
        </p:blipFill>
        <p:spPr bwMode="auto">
          <a:xfrm>
            <a:off x="153520" y="599403"/>
            <a:ext cx="8727518" cy="6125247"/>
          </a:xfrm>
          <a:prstGeom prst="rect">
            <a:avLst/>
          </a:prstGeom>
          <a:noFill/>
        </p:spPr>
      </p:pic>
      <p:sp>
        <p:nvSpPr>
          <p:cNvPr id="3" name="Rectangle 2"/>
          <p:cNvSpPr/>
          <p:nvPr/>
        </p:nvSpPr>
        <p:spPr>
          <a:xfrm>
            <a:off x="2076450" y="257860"/>
            <a:ext cx="4819650" cy="369332"/>
          </a:xfrm>
          <a:prstGeom prst="rect">
            <a:avLst/>
          </a:prstGeom>
        </p:spPr>
        <p:txBody>
          <a:bodyPr wrap="square">
            <a:spAutoFit/>
          </a:bodyPr>
          <a:lstStyle/>
          <a:p>
            <a:pPr algn="ctr"/>
            <a:r>
              <a:rPr lang="en-US" dirty="0" smtClean="0">
                <a:solidFill>
                  <a:schemeClr val="bg1"/>
                </a:solidFill>
                <a:latin typeface="Times New Roman" pitchFamily="18" charset="0"/>
                <a:cs typeface="Times New Roman" pitchFamily="18" charset="0"/>
              </a:rPr>
              <a:t>Existing Fill Material Thickness </a:t>
            </a:r>
            <a:r>
              <a:rPr lang="en-US" dirty="0" err="1" smtClean="0">
                <a:solidFill>
                  <a:schemeClr val="bg1"/>
                </a:solidFill>
                <a:latin typeface="Times New Roman" pitchFamily="18" charset="0"/>
                <a:cs typeface="Times New Roman" pitchFamily="18" charset="0"/>
              </a:rPr>
              <a:t>Isopatch</a:t>
            </a:r>
            <a:r>
              <a:rPr lang="en-US" dirty="0" smtClean="0">
                <a:solidFill>
                  <a:schemeClr val="bg1"/>
                </a:solidFill>
                <a:latin typeface="Times New Roman" pitchFamily="18" charset="0"/>
                <a:cs typeface="Times New Roman" pitchFamily="18" charset="0"/>
              </a:rPr>
              <a:t> </a:t>
            </a:r>
            <a:r>
              <a:rPr lang="en-US" dirty="0" smtClean="0">
                <a:solidFill>
                  <a:schemeClr val="bg1"/>
                </a:solidFill>
                <a:latin typeface="Times New Roman" pitchFamily="18" charset="0"/>
                <a:cs typeface="Times New Roman" pitchFamily="18" charset="0"/>
              </a:rPr>
              <a:t>Map</a:t>
            </a:r>
            <a:endParaRPr lang="en-US" dirty="0">
              <a:solidFill>
                <a:schemeClr val="bg1"/>
              </a:solidFill>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ENVQUAL\JANE\JOBS\151 Mt Hope\Figures_Page_11.jpg"/>
          <p:cNvPicPr>
            <a:picLocks noChangeAspect="1" noChangeArrowheads="1"/>
          </p:cNvPicPr>
          <p:nvPr/>
        </p:nvPicPr>
        <p:blipFill>
          <a:blip r:embed="rId2" cstate="print"/>
          <a:srcRect r="8867" b="1781"/>
          <a:stretch>
            <a:fillRect/>
          </a:stretch>
        </p:blipFill>
        <p:spPr bwMode="auto">
          <a:xfrm>
            <a:off x="112143" y="331470"/>
            <a:ext cx="8921668" cy="631698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ENVQUAL\JANE\JOBS\151 Mt Hope\Figures_Page_12.jpg"/>
          <p:cNvPicPr>
            <a:picLocks noChangeAspect="1" noChangeArrowheads="1"/>
          </p:cNvPicPr>
          <p:nvPr/>
        </p:nvPicPr>
        <p:blipFill>
          <a:blip r:embed="rId2" cstate="print"/>
          <a:srcRect r="8975" b="1738"/>
          <a:stretch>
            <a:fillRect/>
          </a:stretch>
        </p:blipFill>
        <p:spPr bwMode="auto">
          <a:xfrm>
            <a:off x="135703" y="586180"/>
            <a:ext cx="8789222" cy="6139291"/>
          </a:xfrm>
          <a:prstGeom prst="rect">
            <a:avLst/>
          </a:prstGeom>
          <a:noFill/>
        </p:spPr>
      </p:pic>
      <p:sp>
        <p:nvSpPr>
          <p:cNvPr id="3" name="Rectangle 2"/>
          <p:cNvSpPr/>
          <p:nvPr/>
        </p:nvSpPr>
        <p:spPr>
          <a:xfrm>
            <a:off x="1924049" y="210235"/>
            <a:ext cx="5553075" cy="369332"/>
          </a:xfrm>
          <a:prstGeom prst="rect">
            <a:avLst/>
          </a:prstGeom>
        </p:spPr>
        <p:txBody>
          <a:bodyPr wrap="square">
            <a:spAutoFit/>
          </a:bodyPr>
          <a:lstStyle/>
          <a:p>
            <a:pPr algn="ctr"/>
            <a:r>
              <a:rPr lang="en-US" dirty="0" smtClean="0">
                <a:solidFill>
                  <a:schemeClr val="bg1"/>
                </a:solidFill>
                <a:latin typeface="Times New Roman" pitchFamily="18" charset="0"/>
                <a:cs typeface="Times New Roman" pitchFamily="18" charset="0"/>
              </a:rPr>
              <a:t>Existing Incinerator Waste Layer Thickness </a:t>
            </a:r>
            <a:r>
              <a:rPr lang="en-US" dirty="0" err="1" smtClean="0">
                <a:solidFill>
                  <a:schemeClr val="bg1"/>
                </a:solidFill>
                <a:latin typeface="Times New Roman" pitchFamily="18" charset="0"/>
                <a:cs typeface="Times New Roman" pitchFamily="18" charset="0"/>
              </a:rPr>
              <a:t>Isopatch</a:t>
            </a:r>
            <a:r>
              <a:rPr lang="en-US" dirty="0" smtClean="0">
                <a:solidFill>
                  <a:schemeClr val="bg1"/>
                </a:solidFill>
                <a:latin typeface="Times New Roman" pitchFamily="18" charset="0"/>
                <a:cs typeface="Times New Roman" pitchFamily="18" charset="0"/>
              </a:rPr>
              <a:t> Map</a:t>
            </a:r>
            <a:endParaRPr lang="en-US" dirty="0">
              <a:solidFill>
                <a:schemeClr val="bg1"/>
              </a:solidFill>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ENVQUAL\JANE\JOBS\151 Mt Hope\Figures_Page_13.jpg"/>
          <p:cNvPicPr>
            <a:picLocks noChangeAspect="1" noChangeArrowheads="1"/>
          </p:cNvPicPr>
          <p:nvPr/>
        </p:nvPicPr>
        <p:blipFill>
          <a:blip r:embed="rId2" cstate="print"/>
          <a:srcRect r="8867" b="618"/>
          <a:stretch>
            <a:fillRect/>
          </a:stretch>
        </p:blipFill>
        <p:spPr bwMode="auto">
          <a:xfrm>
            <a:off x="116653" y="350520"/>
            <a:ext cx="8911759" cy="628840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ENVQUAL\JANE\JOBS\151 Mt Hope\Figures_Page_01.jpg"/>
          <p:cNvPicPr>
            <a:picLocks noChangeAspect="1" noChangeArrowheads="1"/>
          </p:cNvPicPr>
          <p:nvPr/>
        </p:nvPicPr>
        <p:blipFill>
          <a:blip r:embed="rId2" cstate="print"/>
          <a:srcRect/>
          <a:stretch>
            <a:fillRect/>
          </a:stretch>
        </p:blipFill>
        <p:spPr bwMode="auto">
          <a:xfrm>
            <a:off x="1986456" y="165649"/>
            <a:ext cx="5000205" cy="646890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04800"/>
            <a:ext cx="8229600" cy="51435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Anticipated Cost Penalties for Property Development</a:t>
            </a:r>
            <a:endParaRPr kumimoji="0" lang="en-US" sz="2800" b="0"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4" name="TextBox 3"/>
          <p:cNvSpPr txBox="1"/>
          <p:nvPr/>
        </p:nvSpPr>
        <p:spPr>
          <a:xfrm>
            <a:off x="336331" y="1072055"/>
            <a:ext cx="8471337" cy="5170646"/>
          </a:xfrm>
          <a:prstGeom prst="rect">
            <a:avLst/>
          </a:prstGeom>
          <a:noFill/>
        </p:spPr>
        <p:txBody>
          <a:bodyPr wrap="square" lIns="91440" rtlCol="0">
            <a:spAutoFit/>
          </a:bodyPr>
          <a:lstStyle/>
          <a:p>
            <a:pPr marL="0" lvl="2">
              <a:tabLst>
                <a:tab pos="0" algn="l"/>
              </a:tabLst>
            </a:pPr>
            <a:r>
              <a:rPr lang="en-US" sz="800" dirty="0" smtClean="0"/>
              <a:t>	</a:t>
            </a:r>
          </a:p>
          <a:p>
            <a:pPr marL="284163" lvl="2" indent="-284163">
              <a:buFont typeface="Arial" pitchFamily="34" charset="0"/>
              <a:buChar char="•"/>
              <a:tabLst>
                <a:tab pos="0" algn="l"/>
              </a:tabLst>
            </a:pPr>
            <a:r>
              <a:rPr lang="en-US" b="1" dirty="0" smtClean="0"/>
              <a:t>Geotechnical Costs:</a:t>
            </a:r>
          </a:p>
          <a:p>
            <a:pPr marL="284163" lvl="2" indent="-284163">
              <a:tabLst>
                <a:tab pos="0" algn="l"/>
              </a:tabLst>
            </a:pPr>
            <a:endParaRPr lang="en-US" sz="800" dirty="0" smtClean="0"/>
          </a:p>
          <a:p>
            <a:pPr marL="230188" lvl="2" indent="284163">
              <a:buFont typeface="Wingdings" pitchFamily="2" charset="2"/>
              <a:buChar char="Ø"/>
              <a:tabLst>
                <a:tab pos="0" algn="l"/>
              </a:tabLst>
            </a:pPr>
            <a:r>
              <a:rPr lang="en-US" dirty="0" smtClean="0"/>
              <a:t>Geotechnical &amp; Structural Engineering Oversight</a:t>
            </a:r>
          </a:p>
          <a:p>
            <a:pPr marL="230188" lvl="2" indent="284163">
              <a:buFont typeface="Wingdings" pitchFamily="2" charset="2"/>
              <a:buChar char="Ø"/>
              <a:tabLst>
                <a:tab pos="0" algn="l"/>
              </a:tabLst>
            </a:pPr>
            <a:r>
              <a:rPr lang="en-US" dirty="0" smtClean="0"/>
              <a:t>Excavation &amp; Construction of Foundation System</a:t>
            </a:r>
          </a:p>
          <a:p>
            <a:pPr marL="230188" lvl="2" indent="284163">
              <a:buFont typeface="Wingdings" pitchFamily="2" charset="2"/>
              <a:buChar char="Ø"/>
              <a:tabLst>
                <a:tab pos="0" algn="l"/>
              </a:tabLst>
            </a:pPr>
            <a:r>
              <a:rPr lang="en-US" dirty="0" smtClean="0"/>
              <a:t>Fill and Storm Water Management</a:t>
            </a:r>
          </a:p>
          <a:p>
            <a:pPr marL="230188" lvl="2" indent="284163">
              <a:buFont typeface="Wingdings" pitchFamily="2" charset="2"/>
              <a:buChar char="Ø"/>
              <a:tabLst>
                <a:tab pos="0" algn="l"/>
              </a:tabLst>
            </a:pPr>
            <a:r>
              <a:rPr lang="en-US" dirty="0" smtClean="0"/>
              <a:t>Underground Utility, Parking, and Sidewalks preparation</a:t>
            </a:r>
          </a:p>
          <a:p>
            <a:pPr marL="512763" lvl="2" indent="-280988">
              <a:buFont typeface="Wingdings" pitchFamily="2" charset="2"/>
              <a:buChar char="Ø"/>
              <a:tabLst>
                <a:tab pos="231775" algn="l"/>
              </a:tabLst>
            </a:pPr>
            <a:r>
              <a:rPr lang="en-US" dirty="0" smtClean="0"/>
              <a:t>Contingency Items (corrosion protection, excess fill volume, subsurface obstructions, etc.)</a:t>
            </a:r>
          </a:p>
          <a:p>
            <a:pPr marL="512763" lvl="2" indent="-280988">
              <a:tabLst>
                <a:tab pos="231775" algn="l"/>
              </a:tabLst>
            </a:pPr>
            <a:endParaRPr lang="en-US" dirty="0" smtClean="0"/>
          </a:p>
          <a:p>
            <a:pPr marL="284163" lvl="1" indent="-284163">
              <a:buFont typeface="Arial" pitchFamily="34" charset="0"/>
              <a:buChar char="•"/>
              <a:tabLst>
                <a:tab pos="284163" algn="l"/>
              </a:tabLst>
            </a:pPr>
            <a:r>
              <a:rPr lang="en-US" b="1" dirty="0" smtClean="0"/>
              <a:t>Environmental Costs:</a:t>
            </a:r>
          </a:p>
          <a:p>
            <a:pPr marL="284163" lvl="1" indent="-284163">
              <a:tabLst>
                <a:tab pos="284163" algn="l"/>
              </a:tabLst>
            </a:pPr>
            <a:endParaRPr lang="en-US" sz="800" dirty="0" smtClean="0"/>
          </a:p>
          <a:p>
            <a:pPr marL="227013" lvl="2" indent="284163">
              <a:buFont typeface="Wingdings" pitchFamily="2" charset="2"/>
              <a:buChar char="Ø"/>
              <a:tabLst>
                <a:tab pos="284163" algn="l"/>
              </a:tabLst>
            </a:pPr>
            <a:r>
              <a:rPr lang="en-US" dirty="0" smtClean="0"/>
              <a:t>Plan Development (EMP, HASP, CAMP)</a:t>
            </a:r>
          </a:p>
          <a:p>
            <a:pPr marL="514350" lvl="2" indent="-282575">
              <a:buFont typeface="Wingdings" pitchFamily="2" charset="2"/>
              <a:buChar char="Ø"/>
              <a:tabLst>
                <a:tab pos="231775" algn="l"/>
              </a:tabLst>
            </a:pPr>
            <a:r>
              <a:rPr lang="en-US" dirty="0" smtClean="0"/>
              <a:t>Environmental Consultant Oversight (Well Decommissioning, Project Monitor)</a:t>
            </a:r>
          </a:p>
          <a:p>
            <a:pPr marL="227013" lvl="2" indent="284163">
              <a:buFont typeface="Wingdings" pitchFamily="2" charset="2"/>
              <a:buChar char="Ø"/>
              <a:tabLst>
                <a:tab pos="284163" algn="l"/>
              </a:tabLst>
            </a:pPr>
            <a:r>
              <a:rPr lang="en-US" dirty="0" smtClean="0"/>
              <a:t>On-Site Soil and Fill Management, Analysis, Transport, and Off-Site Disposal</a:t>
            </a:r>
          </a:p>
          <a:p>
            <a:pPr marL="231775" lvl="2" indent="284163">
              <a:buFont typeface="Wingdings" pitchFamily="2" charset="2"/>
              <a:buChar char="Ø"/>
              <a:tabLst>
                <a:tab pos="284163" algn="l"/>
              </a:tabLst>
            </a:pPr>
            <a:r>
              <a:rPr lang="en-US" dirty="0" smtClean="0"/>
              <a:t>Soil Vapor Intrusion System Design and Installation</a:t>
            </a:r>
          </a:p>
          <a:p>
            <a:pPr marL="231775" lvl="2" indent="284163">
              <a:buFont typeface="Wingdings" pitchFamily="2" charset="2"/>
              <a:buChar char="Ø"/>
              <a:tabLst>
                <a:tab pos="231775" algn="l"/>
              </a:tabLst>
            </a:pPr>
            <a:r>
              <a:rPr lang="en-US" dirty="0" smtClean="0"/>
              <a:t>Construction Closure Reporting</a:t>
            </a:r>
          </a:p>
          <a:p>
            <a:pPr marL="230188" lvl="2" indent="284163">
              <a:buFont typeface="Wingdings" pitchFamily="2" charset="2"/>
              <a:buChar char="Ø"/>
              <a:tabLst>
                <a:tab pos="0" algn="l"/>
              </a:tabLst>
            </a:pPr>
            <a:endParaRPr lang="en-US" dirty="0" smtClean="0"/>
          </a:p>
          <a:p>
            <a:pPr marL="230188" lvl="2" indent="284163">
              <a:buFont typeface="Wingdings" pitchFamily="2" charset="2"/>
              <a:buChar char="Ø"/>
              <a:tabLst>
                <a:tab pos="0" algn="l"/>
              </a:tabLst>
            </a:pPr>
            <a:endParaRPr lang="en-US"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3579" t="4246" r="6621" b="9231"/>
          <a:stretch>
            <a:fillRect/>
          </a:stretch>
        </p:blipFill>
        <p:spPr bwMode="auto">
          <a:xfrm rot="-5400000">
            <a:off x="1477618" y="-1057623"/>
            <a:ext cx="6112211" cy="8838847"/>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9487" t="4875" r="5246" b="8617"/>
          <a:stretch>
            <a:fillRect/>
          </a:stretch>
        </p:blipFill>
        <p:spPr bwMode="auto">
          <a:xfrm rot="-5400000">
            <a:off x="2386562" y="-1443592"/>
            <a:ext cx="4371977" cy="874505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95147" y="881501"/>
          <a:ext cx="7872249" cy="4626720"/>
        </p:xfrm>
        <a:graphic>
          <a:graphicData uri="http://schemas.openxmlformats.org/drawingml/2006/table">
            <a:tbl>
              <a:tblPr firstRow="1" bandRow="1">
                <a:tableStyleId>{5C22544A-7EE6-4342-B048-85BDC9FD1C3A}</a:tableStyleId>
              </a:tblPr>
              <a:tblGrid>
                <a:gridCol w="5475891"/>
                <a:gridCol w="2396358"/>
              </a:tblGrid>
              <a:tr h="357620">
                <a:tc>
                  <a:txBody>
                    <a:bodyPr/>
                    <a:lstStyle/>
                    <a:p>
                      <a:r>
                        <a:rPr lang="en-US" sz="1600" dirty="0" smtClean="0"/>
                        <a:t>Task Description</a:t>
                      </a:r>
                      <a:endParaRPr lang="en-US" sz="1600" dirty="0"/>
                    </a:p>
                  </a:txBody>
                  <a:tcPr/>
                </a:tc>
                <a:tc>
                  <a:txBody>
                    <a:bodyPr/>
                    <a:lstStyle/>
                    <a:p>
                      <a:pPr algn="ctr"/>
                      <a:r>
                        <a:rPr lang="en-US" sz="1600" dirty="0" smtClean="0"/>
                        <a:t>Cost</a:t>
                      </a:r>
                      <a:endParaRPr lang="en-US" sz="1600" dirty="0"/>
                    </a:p>
                  </a:txBody>
                  <a:tcPr/>
                </a:tc>
              </a:tr>
              <a:tr h="357620">
                <a:tc>
                  <a:txBody>
                    <a:bodyPr/>
                    <a:lstStyle/>
                    <a:p>
                      <a:r>
                        <a:rPr lang="en-US" sz="1600" dirty="0" smtClean="0"/>
                        <a:t>Plan Development</a:t>
                      </a:r>
                      <a:endParaRPr lang="en-US" sz="1600" dirty="0"/>
                    </a:p>
                  </a:txBody>
                  <a:tcPr>
                    <a:solidFill>
                      <a:schemeClr val="bg1"/>
                    </a:solidFill>
                  </a:tcPr>
                </a:tc>
                <a:tc>
                  <a:txBody>
                    <a:bodyPr/>
                    <a:lstStyle/>
                    <a:p>
                      <a:pPr algn="r"/>
                      <a:r>
                        <a:rPr lang="en-US" sz="1600" dirty="0" smtClean="0"/>
                        <a:t>$2,500</a:t>
                      </a:r>
                      <a:endParaRPr lang="en-US" sz="1600" dirty="0"/>
                    </a:p>
                  </a:txBody>
                  <a:tcPr>
                    <a:solidFill>
                      <a:schemeClr val="bg1"/>
                    </a:solidFill>
                  </a:tcPr>
                </a:tc>
              </a:tr>
              <a:tr h="357620">
                <a:tc>
                  <a:txBody>
                    <a:bodyPr/>
                    <a:lstStyle/>
                    <a:p>
                      <a:r>
                        <a:rPr lang="en-US" sz="1600" dirty="0" smtClean="0"/>
                        <a:t>Environmental Consultant Oversight</a:t>
                      </a:r>
                      <a:endParaRPr lang="en-US" sz="1600" dirty="0"/>
                    </a:p>
                  </a:txBody>
                  <a:tcPr>
                    <a:solidFill>
                      <a:schemeClr val="bg1"/>
                    </a:solidFill>
                  </a:tcPr>
                </a:tc>
                <a:tc>
                  <a:txBody>
                    <a:bodyPr/>
                    <a:lstStyle/>
                    <a:p>
                      <a:pPr algn="r"/>
                      <a:r>
                        <a:rPr lang="en-US" sz="1600" dirty="0" smtClean="0"/>
                        <a:t>$20,500</a:t>
                      </a:r>
                      <a:endParaRPr lang="en-US" sz="1600" dirty="0"/>
                    </a:p>
                  </a:txBody>
                  <a:tcPr>
                    <a:solidFill>
                      <a:schemeClr val="bg1"/>
                    </a:solidFill>
                  </a:tcPr>
                </a:tc>
              </a:tr>
              <a:tr h="357620">
                <a:tc>
                  <a:txBody>
                    <a:bodyPr/>
                    <a:lstStyle/>
                    <a:p>
                      <a:r>
                        <a:rPr lang="en-US" sz="1600" dirty="0" smtClean="0"/>
                        <a:t>Soil and</a:t>
                      </a:r>
                      <a:r>
                        <a:rPr lang="en-US" sz="1600" baseline="0" dirty="0" smtClean="0"/>
                        <a:t> Fill Material Management (On &amp; Off-Site)</a:t>
                      </a:r>
                      <a:endParaRPr lang="en-US" sz="1600" dirty="0"/>
                    </a:p>
                  </a:txBody>
                  <a:tcPr>
                    <a:solidFill>
                      <a:schemeClr val="bg1"/>
                    </a:solidFill>
                  </a:tcPr>
                </a:tc>
                <a:tc>
                  <a:txBody>
                    <a:bodyPr/>
                    <a:lstStyle/>
                    <a:p>
                      <a:pPr algn="r"/>
                      <a:endParaRPr lang="en-US" sz="1600" dirty="0"/>
                    </a:p>
                  </a:txBody>
                  <a:tcPr>
                    <a:solidFill>
                      <a:schemeClr val="bg1"/>
                    </a:solidFill>
                  </a:tcPr>
                </a:tc>
              </a:tr>
              <a:tr h="357620">
                <a:tc>
                  <a:txBody>
                    <a:bodyPr/>
                    <a:lstStyle/>
                    <a:p>
                      <a:pPr>
                        <a:buFont typeface="Arial" pitchFamily="34" charset="0"/>
                        <a:buChar char="•"/>
                      </a:pPr>
                      <a:r>
                        <a:rPr lang="en-US" sz="1600" dirty="0" smtClean="0"/>
                        <a:t>     Soil</a:t>
                      </a:r>
                      <a:r>
                        <a:rPr lang="en-US" sz="1600" baseline="0" dirty="0" smtClean="0"/>
                        <a:t> Analysis</a:t>
                      </a:r>
                      <a:endParaRPr lang="en-US" sz="1600" dirty="0"/>
                    </a:p>
                  </a:txBody>
                  <a:tcPr>
                    <a:solidFill>
                      <a:schemeClr val="bg1"/>
                    </a:solidFill>
                  </a:tcPr>
                </a:tc>
                <a:tc>
                  <a:txBody>
                    <a:bodyPr/>
                    <a:lstStyle/>
                    <a:p>
                      <a:pPr algn="r"/>
                      <a:r>
                        <a:rPr lang="en-US" sz="1600" dirty="0" smtClean="0"/>
                        <a:t>$21,500</a:t>
                      </a:r>
                      <a:endParaRPr lang="en-US" sz="1600" dirty="0"/>
                    </a:p>
                  </a:txBody>
                  <a:tcPr>
                    <a:solidFill>
                      <a:schemeClr val="bg1"/>
                    </a:solidFill>
                  </a:tcPr>
                </a:tc>
              </a:tr>
              <a:tr h="357620">
                <a:tc>
                  <a:txBody>
                    <a:bodyPr/>
                    <a:lstStyle/>
                    <a:p>
                      <a:pPr>
                        <a:buFont typeface="Arial" pitchFamily="34" charset="0"/>
                        <a:buChar char="•"/>
                      </a:pPr>
                      <a:r>
                        <a:rPr lang="en-US" sz="1600" dirty="0" smtClean="0"/>
                        <a:t>     Soil Transport</a:t>
                      </a:r>
                      <a:r>
                        <a:rPr lang="en-US" sz="1600" baseline="0" dirty="0" smtClean="0"/>
                        <a:t> (Off-Site)</a:t>
                      </a:r>
                      <a:endParaRPr lang="en-US" sz="1600" dirty="0"/>
                    </a:p>
                  </a:txBody>
                  <a:tcPr>
                    <a:solidFill>
                      <a:schemeClr val="bg1"/>
                    </a:solidFill>
                  </a:tcPr>
                </a:tc>
                <a:tc>
                  <a:txBody>
                    <a:bodyPr/>
                    <a:lstStyle/>
                    <a:p>
                      <a:pPr algn="r"/>
                      <a:r>
                        <a:rPr lang="en-US" sz="1600" dirty="0" smtClean="0"/>
                        <a:t>$146,000</a:t>
                      </a:r>
                      <a:endParaRPr lang="en-US" sz="1600" dirty="0"/>
                    </a:p>
                  </a:txBody>
                  <a:tcPr>
                    <a:solidFill>
                      <a:schemeClr val="bg1"/>
                    </a:solidFill>
                  </a:tcPr>
                </a:tc>
              </a:tr>
              <a:tr h="357620">
                <a:tc>
                  <a:txBody>
                    <a:bodyPr/>
                    <a:lstStyle/>
                    <a:p>
                      <a:pPr>
                        <a:buFont typeface="Arial" pitchFamily="34" charset="0"/>
                        <a:buChar char="•"/>
                      </a:pPr>
                      <a:r>
                        <a:rPr lang="en-US" sz="1600" dirty="0" smtClean="0"/>
                        <a:t>     Soil Disposal *</a:t>
                      </a:r>
                      <a:endParaRPr lang="en-US" sz="1600" dirty="0"/>
                    </a:p>
                  </a:txBody>
                  <a:tcPr>
                    <a:solidFill>
                      <a:schemeClr val="bg1"/>
                    </a:solidFill>
                  </a:tcPr>
                </a:tc>
                <a:tc>
                  <a:txBody>
                    <a:bodyPr/>
                    <a:lstStyle/>
                    <a:p>
                      <a:pPr algn="r"/>
                      <a:r>
                        <a:rPr lang="en-US" sz="1600" dirty="0" smtClean="0"/>
                        <a:t>$445,500</a:t>
                      </a:r>
                      <a:endParaRPr lang="en-US" sz="1600" dirty="0"/>
                    </a:p>
                  </a:txBody>
                  <a:tcPr>
                    <a:solidFill>
                      <a:schemeClr val="bg1"/>
                    </a:solidFill>
                  </a:tcPr>
                </a:tc>
              </a:tr>
              <a:tr h="357620">
                <a:tc>
                  <a:txBody>
                    <a:bodyPr/>
                    <a:lstStyle/>
                    <a:p>
                      <a:r>
                        <a:rPr lang="en-US" sz="1600" dirty="0" smtClean="0"/>
                        <a:t>Soil Vapor Intrusion/</a:t>
                      </a:r>
                      <a:r>
                        <a:rPr lang="en-US" sz="1600" baseline="0" dirty="0" smtClean="0"/>
                        <a:t> Mitigation System Costs</a:t>
                      </a:r>
                      <a:endParaRPr lang="en-US" sz="1600" dirty="0"/>
                    </a:p>
                  </a:txBody>
                  <a:tcPr>
                    <a:solidFill>
                      <a:schemeClr val="bg1"/>
                    </a:solidFill>
                  </a:tcPr>
                </a:tc>
                <a:tc>
                  <a:txBody>
                    <a:bodyPr/>
                    <a:lstStyle/>
                    <a:p>
                      <a:pPr algn="r"/>
                      <a:r>
                        <a:rPr lang="en-US" sz="1600" dirty="0" smtClean="0"/>
                        <a:t>$72,500</a:t>
                      </a:r>
                      <a:endParaRPr lang="en-US" sz="1600" dirty="0"/>
                    </a:p>
                  </a:txBody>
                  <a:tcPr>
                    <a:solidFill>
                      <a:schemeClr val="bg1"/>
                    </a:solidFill>
                  </a:tcPr>
                </a:tc>
              </a:tr>
              <a:tr h="357620">
                <a:tc>
                  <a:txBody>
                    <a:bodyPr/>
                    <a:lstStyle/>
                    <a:p>
                      <a:r>
                        <a:rPr lang="en-US" sz="1600" u="sng" dirty="0" smtClean="0"/>
                        <a:t>Construction Closure Reports</a:t>
                      </a:r>
                      <a:endParaRPr lang="en-US" sz="1600" u="sng" dirty="0"/>
                    </a:p>
                  </a:txBody>
                  <a:tcPr>
                    <a:solidFill>
                      <a:schemeClr val="bg1"/>
                    </a:solidFill>
                  </a:tcPr>
                </a:tc>
                <a:tc>
                  <a:txBody>
                    <a:bodyPr/>
                    <a:lstStyle/>
                    <a:p>
                      <a:pPr algn="r"/>
                      <a:r>
                        <a:rPr lang="en-US" sz="1600" u="sng" dirty="0" smtClean="0"/>
                        <a:t>$6,500</a:t>
                      </a:r>
                      <a:endParaRPr lang="en-US" sz="1600" u="sng" dirty="0"/>
                    </a:p>
                  </a:txBody>
                  <a:tcPr>
                    <a:solidFill>
                      <a:schemeClr val="bg1"/>
                    </a:solidFill>
                  </a:tcPr>
                </a:tc>
              </a:tr>
              <a:tr h="357620">
                <a:tc>
                  <a:txBody>
                    <a:bodyPr/>
                    <a:lstStyle/>
                    <a:p>
                      <a:pPr algn="r"/>
                      <a:r>
                        <a:rPr lang="en-US" sz="1600" b="1" dirty="0" smtClean="0"/>
                        <a:t>Estimated Total Environmental</a:t>
                      </a:r>
                      <a:r>
                        <a:rPr lang="en-US" sz="1600" b="1" baseline="0" dirty="0" smtClean="0"/>
                        <a:t> Consulting</a:t>
                      </a:r>
                      <a:r>
                        <a:rPr lang="en-US" sz="1600" b="1" dirty="0" smtClean="0"/>
                        <a:t> Costs</a:t>
                      </a:r>
                      <a:endParaRPr lang="en-US" sz="1600" b="1" dirty="0"/>
                    </a:p>
                  </a:txBody>
                  <a:tcPr>
                    <a:solidFill>
                      <a:schemeClr val="bg1"/>
                    </a:solidFill>
                  </a:tcPr>
                </a:tc>
                <a:tc>
                  <a:txBody>
                    <a:bodyPr/>
                    <a:lstStyle/>
                    <a:p>
                      <a:pPr algn="r"/>
                      <a:r>
                        <a:rPr lang="en-US" sz="1600" b="1" dirty="0" smtClean="0"/>
                        <a:t>$715,000</a:t>
                      </a:r>
                      <a:endParaRPr lang="en-US" sz="1600" b="1" dirty="0"/>
                    </a:p>
                  </a:txBody>
                  <a:tcPr>
                    <a:solidFill>
                      <a:schemeClr val="bg1"/>
                    </a:solidFill>
                  </a:tcPr>
                </a:tc>
              </a:tr>
              <a:tr h="357620">
                <a:tc>
                  <a:txBody>
                    <a:bodyPr/>
                    <a:lstStyle/>
                    <a:p>
                      <a:pPr algn="r"/>
                      <a:r>
                        <a:rPr lang="en-US" sz="1600" b="1" dirty="0" smtClean="0"/>
                        <a:t>Estimated Total Geotechnical </a:t>
                      </a:r>
                      <a:r>
                        <a:rPr lang="en-US" sz="1600" b="1" baseline="0" dirty="0" smtClean="0"/>
                        <a:t>Consulting</a:t>
                      </a:r>
                      <a:r>
                        <a:rPr lang="en-US" sz="1600" b="1" dirty="0" smtClean="0"/>
                        <a:t> Costs</a:t>
                      </a:r>
                      <a:endParaRPr lang="en-US" sz="1600" b="1" dirty="0"/>
                    </a:p>
                  </a:txBody>
                  <a:tcPr>
                    <a:solidFill>
                      <a:schemeClr val="bg1"/>
                    </a:solidFill>
                  </a:tcPr>
                </a:tc>
                <a:tc>
                  <a:txBody>
                    <a:bodyPr/>
                    <a:lstStyle/>
                    <a:p>
                      <a:pPr algn="r"/>
                      <a:r>
                        <a:rPr lang="en-US" sz="1600" b="1" dirty="0" smtClean="0"/>
                        <a:t>$1,795,713</a:t>
                      </a:r>
                      <a:endParaRPr lang="en-US" sz="1600" b="1" dirty="0"/>
                    </a:p>
                  </a:txBody>
                  <a:tcPr>
                    <a:solidFill>
                      <a:schemeClr val="bg1"/>
                    </a:solidFill>
                  </a:tcPr>
                </a:tc>
              </a:tr>
              <a:tr h="137679">
                <a:tc>
                  <a:txBody>
                    <a:bodyPr/>
                    <a:lstStyle/>
                    <a:p>
                      <a:pPr algn="ctr"/>
                      <a:endParaRPr lang="en-US" sz="1600" b="1" dirty="0"/>
                    </a:p>
                  </a:txBody>
                  <a:tcPr/>
                </a:tc>
                <a:tc>
                  <a:txBody>
                    <a:bodyPr/>
                    <a:lstStyle/>
                    <a:p>
                      <a:pPr algn="r"/>
                      <a:endParaRPr lang="en-US" sz="1600" b="1" dirty="0"/>
                    </a:p>
                  </a:txBody>
                  <a:tcPr/>
                </a:tc>
              </a:tr>
              <a:tr h="357620">
                <a:tc>
                  <a:txBody>
                    <a:bodyPr/>
                    <a:lstStyle/>
                    <a:p>
                      <a:pPr algn="ctr"/>
                      <a:r>
                        <a:rPr lang="en-US" sz="1600" b="1" dirty="0" smtClean="0"/>
                        <a:t>Total Estimated Environmental</a:t>
                      </a:r>
                      <a:r>
                        <a:rPr lang="en-US" sz="1600" b="1" baseline="0" dirty="0" smtClean="0"/>
                        <a:t> &amp; Geotechnical Costs</a:t>
                      </a:r>
                      <a:endParaRPr lang="en-US" sz="1600" b="1" dirty="0"/>
                    </a:p>
                  </a:txBody>
                  <a:tcPr>
                    <a:solidFill>
                      <a:schemeClr val="bg1"/>
                    </a:solidFill>
                  </a:tcPr>
                </a:tc>
                <a:tc>
                  <a:txBody>
                    <a:bodyPr/>
                    <a:lstStyle/>
                    <a:p>
                      <a:pPr algn="r"/>
                      <a:r>
                        <a:rPr lang="en-US" sz="1600" b="1" dirty="0" smtClean="0"/>
                        <a:t>$2,510,713</a:t>
                      </a:r>
                      <a:endParaRPr lang="en-US" sz="1600" b="1" dirty="0"/>
                    </a:p>
                  </a:txBody>
                  <a:tcPr>
                    <a:solidFill>
                      <a:schemeClr val="bg1"/>
                    </a:solidFill>
                  </a:tcPr>
                </a:tc>
              </a:tr>
            </a:tbl>
          </a:graphicData>
        </a:graphic>
      </p:graphicFrame>
      <p:sp>
        <p:nvSpPr>
          <p:cNvPr id="6" name="Title 1"/>
          <p:cNvSpPr txBox="1">
            <a:spLocks/>
          </p:cNvSpPr>
          <p:nvPr/>
        </p:nvSpPr>
        <p:spPr>
          <a:xfrm>
            <a:off x="561975" y="5406259"/>
            <a:ext cx="5448300" cy="403991"/>
          </a:xfrm>
          <a:prstGeom prst="rect">
            <a:avLst/>
          </a:prstGeom>
        </p:spPr>
        <p:txBody>
          <a:bodyPr vert="horz" lIns="0" rIns="0" bIns="0" anchor="b">
            <a:normAutofit fontScale="7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dirty="0" smtClean="0">
                <a:latin typeface="Times New Roman" pitchFamily="18" charset="0"/>
                <a:ea typeface="+mj-ea"/>
                <a:cs typeface="Times New Roman" pitchFamily="18" charset="0"/>
              </a:rPr>
              <a:t>*  Maximum 14,150 tons of soil disposed of at permitted landfill facility</a:t>
            </a:r>
            <a:endParaRPr kumimoji="0" lang="en-US" b="0"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
        <p:nvSpPr>
          <p:cNvPr id="8" name="Title 1"/>
          <p:cNvSpPr txBox="1">
            <a:spLocks/>
          </p:cNvSpPr>
          <p:nvPr/>
        </p:nvSpPr>
        <p:spPr>
          <a:xfrm>
            <a:off x="542925" y="300859"/>
            <a:ext cx="8229600" cy="51435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chemeClr val="bg1"/>
                </a:solidFill>
                <a:latin typeface="Times New Roman" pitchFamily="18" charset="0"/>
                <a:ea typeface="+mj-ea"/>
                <a:cs typeface="Times New Roman" pitchFamily="18" charset="0"/>
              </a:rPr>
              <a:t>Opinion of Probable Costs </a:t>
            </a:r>
            <a:r>
              <a:rPr lang="en-US" sz="2000" dirty="0" smtClean="0">
                <a:solidFill>
                  <a:schemeClr val="bg1"/>
                </a:solidFill>
                <a:latin typeface="Times New Roman" pitchFamily="18" charset="0"/>
                <a:ea typeface="+mj-ea"/>
                <a:cs typeface="Times New Roman" pitchFamily="18" charset="0"/>
              </a:rPr>
              <a:t>(DAY Engineers 2010)</a:t>
            </a:r>
            <a:endParaRPr kumimoji="0" lang="en-US" sz="2000" b="0"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124" y="1326654"/>
            <a:ext cx="8639175" cy="3170099"/>
          </a:xfrm>
          <a:prstGeom prst="rect">
            <a:avLst/>
          </a:prstGeom>
        </p:spPr>
        <p:txBody>
          <a:bodyPr wrap="square">
            <a:spAutoFit/>
          </a:bodyPr>
          <a:lstStyle/>
          <a:p>
            <a:pPr marL="0" lvl="2">
              <a:tabLst>
                <a:tab pos="0" algn="l"/>
              </a:tabLst>
            </a:pPr>
            <a:r>
              <a:rPr lang="en-US" sz="2000" b="1" u="sng" dirty="0" smtClean="0"/>
              <a:t>NOTES:</a:t>
            </a:r>
          </a:p>
          <a:p>
            <a:pPr marL="0" lvl="2">
              <a:tabLst>
                <a:tab pos="0" algn="l"/>
              </a:tabLst>
            </a:pPr>
            <a:endParaRPr lang="en-US" sz="2000" dirty="0" smtClean="0"/>
          </a:p>
          <a:p>
            <a:pPr marL="0" lvl="2">
              <a:buFont typeface="Arial" pitchFamily="34" charset="0"/>
              <a:buChar char="•"/>
              <a:tabLst>
                <a:tab pos="0" algn="l"/>
              </a:tabLst>
            </a:pPr>
            <a:r>
              <a:rPr lang="en-US" sz="2000" dirty="0" smtClean="0"/>
              <a:t>   Significant cost savings can be realized if excavated soils can be re-used on Site</a:t>
            </a:r>
            <a:r>
              <a:rPr lang="en-US" sz="2000" dirty="0" smtClean="0"/>
              <a:t>.  However, soil suitability is an issue (</a:t>
            </a:r>
            <a:r>
              <a:rPr lang="en-US" sz="2000" dirty="0" err="1" smtClean="0"/>
              <a:t>ie</a:t>
            </a:r>
            <a:r>
              <a:rPr lang="en-US" sz="2000" dirty="0" smtClean="0"/>
              <a:t>. incinerator ash).</a:t>
            </a:r>
            <a:endParaRPr lang="en-US" sz="2000" dirty="0" smtClean="0"/>
          </a:p>
          <a:p>
            <a:pPr marL="0" lvl="2">
              <a:buFont typeface="Arial" pitchFamily="34" charset="0"/>
              <a:buChar char="•"/>
              <a:tabLst>
                <a:tab pos="0" algn="l"/>
              </a:tabLst>
            </a:pPr>
            <a:endParaRPr lang="en-US" sz="2000" dirty="0" smtClean="0"/>
          </a:p>
          <a:p>
            <a:pPr marL="0" lvl="2">
              <a:buFont typeface="Arial" pitchFamily="34" charset="0"/>
              <a:buChar char="•"/>
              <a:tabLst>
                <a:tab pos="0" algn="l"/>
              </a:tabLst>
            </a:pPr>
            <a:r>
              <a:rPr lang="en-US" sz="2000" dirty="0" smtClean="0"/>
              <a:t>   Project is assumed to be completed outside of formal NYSDEC  </a:t>
            </a:r>
            <a:r>
              <a:rPr lang="en-US" sz="2000" dirty="0" err="1" smtClean="0"/>
              <a:t>Brownfields</a:t>
            </a:r>
            <a:r>
              <a:rPr lang="en-US" sz="2000" dirty="0" smtClean="0"/>
              <a:t> programs.</a:t>
            </a:r>
          </a:p>
          <a:p>
            <a:pPr marL="0" lvl="2">
              <a:buFont typeface="Arial" pitchFamily="34" charset="0"/>
              <a:buChar char="•"/>
              <a:tabLst>
                <a:tab pos="0" algn="l"/>
              </a:tabLst>
            </a:pPr>
            <a:endParaRPr lang="en-US" sz="2000" dirty="0" smtClean="0"/>
          </a:p>
          <a:p>
            <a:pPr marL="0" lvl="2">
              <a:buFont typeface="Arial" pitchFamily="34" charset="0"/>
              <a:buChar char="•"/>
              <a:tabLst>
                <a:tab pos="0" algn="l"/>
              </a:tabLst>
            </a:pPr>
            <a:r>
              <a:rPr lang="en-US" sz="2000" dirty="0" smtClean="0"/>
              <a:t>     Cost estimates based on a generic redevelopment plan, actual costs will vary with </a:t>
            </a:r>
            <a:r>
              <a:rPr lang="en-US" sz="2000" dirty="0" smtClean="0"/>
              <a:t>Site-specific design</a:t>
            </a:r>
            <a:r>
              <a:rPr lang="en-US" sz="2000" dirty="0" smtClean="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ENVQUAL\JANE\JOBS\151 Mt Hope\Figures_Page_09.jpg"/>
          <p:cNvPicPr>
            <a:picLocks noChangeAspect="1" noChangeArrowheads="1"/>
          </p:cNvPicPr>
          <p:nvPr/>
        </p:nvPicPr>
        <p:blipFill>
          <a:blip r:embed="rId2" cstate="print"/>
          <a:srcRect/>
          <a:stretch>
            <a:fillRect/>
          </a:stretch>
        </p:blipFill>
        <p:spPr bwMode="auto">
          <a:xfrm>
            <a:off x="134471" y="981635"/>
            <a:ext cx="8860536" cy="573328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304800"/>
            <a:ext cx="8229600" cy="514350"/>
          </a:xfrm>
        </p:spPr>
        <p:txBody>
          <a:bodyPr>
            <a:normAutofit/>
          </a:bodyPr>
          <a:lstStyle/>
          <a:p>
            <a:pPr algn="ctr"/>
            <a:r>
              <a:rPr lang="en-US" sz="2800" dirty="0" smtClean="0">
                <a:solidFill>
                  <a:schemeClr val="bg1"/>
                </a:solidFill>
                <a:latin typeface="Times New Roman" pitchFamily="18" charset="0"/>
                <a:cs typeface="Times New Roman" pitchFamily="18" charset="0"/>
              </a:rPr>
              <a:t>Site Background</a:t>
            </a:r>
            <a:endParaRPr lang="en-US" sz="2800" dirty="0">
              <a:solidFill>
                <a:schemeClr val="bg1"/>
              </a:solidFill>
              <a:latin typeface="Times New Roman" pitchFamily="18" charset="0"/>
              <a:cs typeface="Times New Roman" pitchFamily="18" charset="0"/>
            </a:endParaRPr>
          </a:p>
        </p:txBody>
      </p:sp>
      <p:sp>
        <p:nvSpPr>
          <p:cNvPr id="6" name="TextBox 5"/>
          <p:cNvSpPr txBox="1"/>
          <p:nvPr/>
        </p:nvSpPr>
        <p:spPr>
          <a:xfrm>
            <a:off x="467710" y="1087821"/>
            <a:ext cx="7919545" cy="5447645"/>
          </a:xfrm>
          <a:prstGeom prst="rect">
            <a:avLst/>
          </a:prstGeom>
          <a:noFill/>
        </p:spPr>
        <p:txBody>
          <a:bodyPr wrap="square" lIns="91440" rtlCol="0">
            <a:spAutoFit/>
          </a:bodyPr>
          <a:lstStyle/>
          <a:p>
            <a:pPr marL="461963" lvl="1" indent="-230188">
              <a:buFont typeface="Arial" pitchFamily="34" charset="0"/>
              <a:buChar char="•"/>
            </a:pPr>
            <a:r>
              <a:rPr lang="en-US" dirty="0" smtClean="0"/>
              <a:t>The Site is located south of the Inner Loop on the west side of the Genesee </a:t>
            </a:r>
            <a:r>
              <a:rPr lang="en-US" dirty="0" smtClean="0"/>
              <a:t>River and:</a:t>
            </a:r>
            <a:endParaRPr lang="en-US" sz="1000" dirty="0" smtClean="0"/>
          </a:p>
          <a:p>
            <a:pPr marL="461963" lvl="1" indent="-230188"/>
            <a:endParaRPr lang="en-US" sz="800" dirty="0" smtClean="0"/>
          </a:p>
          <a:p>
            <a:pPr marL="461963" lvl="1" indent="-230188">
              <a:buFont typeface="Arial" pitchFamily="34" charset="0"/>
              <a:buChar char="•"/>
            </a:pPr>
            <a:r>
              <a:rPr lang="en-US" dirty="0" smtClean="0"/>
              <a:t>consists of approximately 1.91 acres of undeveloped parkland.</a:t>
            </a:r>
            <a:endParaRPr lang="en-US" sz="800" dirty="0" smtClean="0"/>
          </a:p>
          <a:p>
            <a:pPr marL="461963" lvl="1" indent="-230188"/>
            <a:endParaRPr lang="en-US" sz="800" dirty="0" smtClean="0"/>
          </a:p>
          <a:p>
            <a:pPr marL="461963" lvl="1" indent="-230188">
              <a:buFont typeface="Arial" pitchFamily="34" charset="0"/>
              <a:buChar char="•"/>
            </a:pPr>
            <a:r>
              <a:rPr lang="en-US" dirty="0" smtClean="0"/>
              <a:t>is located in a mixed residential </a:t>
            </a:r>
            <a:r>
              <a:rPr lang="en-US" dirty="0" smtClean="0"/>
              <a:t>/commercial zoned area.</a:t>
            </a:r>
          </a:p>
          <a:p>
            <a:pPr marL="461963" lvl="1" indent="-230188"/>
            <a:endParaRPr lang="en-US" sz="800" dirty="0" smtClean="0"/>
          </a:p>
          <a:p>
            <a:pPr marL="461963" lvl="1" indent="-230188">
              <a:buFont typeface="Arial" pitchFamily="34" charset="0"/>
              <a:buChar char="•"/>
            </a:pPr>
            <a:r>
              <a:rPr lang="en-US" dirty="0" smtClean="0"/>
              <a:t>Is part of the City’s Center City District (CCD)</a:t>
            </a:r>
            <a:endParaRPr lang="en-US" dirty="0" smtClean="0"/>
          </a:p>
          <a:p>
            <a:pPr marL="461963" lvl="1" indent="-230188"/>
            <a:endParaRPr lang="en-US" sz="800" dirty="0" smtClean="0"/>
          </a:p>
          <a:p>
            <a:pPr marL="461963" lvl="1" indent="-230188">
              <a:buFont typeface="Arial" pitchFamily="34" charset="0"/>
              <a:buChar char="•"/>
            </a:pPr>
            <a:r>
              <a:rPr lang="en-US" dirty="0" smtClean="0"/>
              <a:t>has been developed for  various uses since the mid 1800’s including:</a:t>
            </a:r>
          </a:p>
          <a:p>
            <a:pPr marL="47625" lvl="1"/>
            <a:endParaRPr lang="en-US" sz="1000" dirty="0" smtClean="0"/>
          </a:p>
          <a:p>
            <a:pPr lvl="1">
              <a:buFont typeface="Wingdings" pitchFamily="2" charset="2"/>
              <a:buChar char="Ø"/>
            </a:pPr>
            <a:r>
              <a:rPr lang="en-US" dirty="0" smtClean="0"/>
              <a:t>  </a:t>
            </a:r>
            <a:r>
              <a:rPr lang="en-US" dirty="0" smtClean="0"/>
              <a:t>apartment houses</a:t>
            </a:r>
            <a:endParaRPr lang="en-US" dirty="0" smtClean="0"/>
          </a:p>
          <a:p>
            <a:pPr lvl="1">
              <a:buFont typeface="Wingdings" pitchFamily="2" charset="2"/>
              <a:buChar char="Ø"/>
            </a:pPr>
            <a:r>
              <a:rPr lang="en-US" dirty="0" smtClean="0"/>
              <a:t>  Railroad </a:t>
            </a:r>
            <a:r>
              <a:rPr lang="en-US" dirty="0" smtClean="0"/>
              <a:t>tracks</a:t>
            </a:r>
            <a:endParaRPr lang="en-US" dirty="0" smtClean="0"/>
          </a:p>
          <a:p>
            <a:pPr lvl="1">
              <a:buFont typeface="Wingdings" pitchFamily="2" charset="2"/>
              <a:buChar char="Ø"/>
            </a:pPr>
            <a:r>
              <a:rPr lang="en-US" dirty="0" smtClean="0"/>
              <a:t>  Concrete plant</a:t>
            </a:r>
          </a:p>
          <a:p>
            <a:pPr lvl="1">
              <a:buFont typeface="Wingdings" pitchFamily="2" charset="2"/>
              <a:buChar char="Ø"/>
            </a:pPr>
            <a:r>
              <a:rPr lang="en-US" dirty="0" smtClean="0"/>
              <a:t>  Building materials </a:t>
            </a:r>
            <a:r>
              <a:rPr lang="en-US" dirty="0" smtClean="0"/>
              <a:t>warehouse with aboveground trestle(s)</a:t>
            </a:r>
            <a:endParaRPr lang="en-US" dirty="0" smtClean="0"/>
          </a:p>
          <a:p>
            <a:pPr lvl="1">
              <a:buFont typeface="Wingdings" pitchFamily="2" charset="2"/>
              <a:buChar char="Ø"/>
            </a:pPr>
            <a:r>
              <a:rPr lang="en-US" dirty="0" smtClean="0"/>
              <a:t>  Retail stores</a:t>
            </a:r>
          </a:p>
          <a:p>
            <a:pPr lvl="1">
              <a:buFont typeface="Wingdings" pitchFamily="2" charset="2"/>
              <a:buChar char="Ø"/>
            </a:pPr>
            <a:r>
              <a:rPr lang="en-US" dirty="0"/>
              <a:t> </a:t>
            </a:r>
            <a:r>
              <a:rPr lang="en-US" dirty="0" smtClean="0"/>
              <a:t> Gas station</a:t>
            </a:r>
          </a:p>
          <a:p>
            <a:pPr lvl="1">
              <a:buFont typeface="Wingdings" pitchFamily="2" charset="2"/>
              <a:buChar char="Ø"/>
            </a:pPr>
            <a:r>
              <a:rPr lang="en-US" dirty="0"/>
              <a:t> </a:t>
            </a:r>
            <a:r>
              <a:rPr lang="en-US" dirty="0" smtClean="0"/>
              <a:t> Erie Feeder Canal</a:t>
            </a:r>
          </a:p>
          <a:p>
            <a:pPr lvl="1">
              <a:buFont typeface="Wingdings" pitchFamily="2" charset="2"/>
              <a:buChar char="Ø"/>
            </a:pPr>
            <a:endParaRPr lang="en-US" dirty="0" smtClean="0"/>
          </a:p>
          <a:p>
            <a:pPr lvl="1" indent="-225425">
              <a:buFont typeface="Arial" pitchFamily="34" charset="0"/>
              <a:buChar char="•"/>
            </a:pPr>
            <a:r>
              <a:rPr lang="en-US" dirty="0" smtClean="0"/>
              <a:t>The City is interested in potential development opportunities for the </a:t>
            </a:r>
            <a:r>
              <a:rPr lang="en-US" dirty="0" smtClean="0"/>
              <a:t>Site, however, environmental and geotechnical issues complicate redevelopment.</a:t>
            </a:r>
            <a:endParaRPr lang="en-US"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VQUAL\JANE\JOBS\151 Mt Hope\Figures_Page_03.jpg"/>
          <p:cNvPicPr>
            <a:picLocks noChangeAspect="1" noChangeArrowheads="1"/>
          </p:cNvPicPr>
          <p:nvPr/>
        </p:nvPicPr>
        <p:blipFill>
          <a:blip r:embed="rId2" cstate="print"/>
          <a:srcRect r="9068" b="1138"/>
          <a:stretch>
            <a:fillRect/>
          </a:stretch>
        </p:blipFill>
        <p:spPr bwMode="auto">
          <a:xfrm>
            <a:off x="334496" y="795273"/>
            <a:ext cx="8428504" cy="5929377"/>
          </a:xfrm>
          <a:prstGeom prst="rect">
            <a:avLst/>
          </a:prstGeom>
          <a:noFill/>
        </p:spPr>
      </p:pic>
      <p:sp>
        <p:nvSpPr>
          <p:cNvPr id="4" name="TextBox 3"/>
          <p:cNvSpPr txBox="1"/>
          <p:nvPr/>
        </p:nvSpPr>
        <p:spPr>
          <a:xfrm>
            <a:off x="171450" y="200025"/>
            <a:ext cx="8772525" cy="400110"/>
          </a:xfrm>
          <a:prstGeom prst="rect">
            <a:avLst/>
          </a:prstGeom>
          <a:noFill/>
        </p:spPr>
        <p:txBody>
          <a:bodyPr wrap="square" rtlCol="0">
            <a:spAutoFit/>
          </a:bodyPr>
          <a:lstStyle/>
          <a:p>
            <a:pPr algn="ctr"/>
            <a:r>
              <a:rPr lang="en-US" sz="2000" dirty="0" smtClean="0">
                <a:solidFill>
                  <a:schemeClr val="bg1"/>
                </a:solidFill>
                <a:latin typeface="Times New Roman" pitchFamily="18" charset="0"/>
                <a:cs typeface="Times New Roman" pitchFamily="18" charset="0"/>
              </a:rPr>
              <a:t>Test Pit, Test Boring and Monitoring Well Locations overlain on 1892 Sanborn Map</a:t>
            </a:r>
            <a:endParaRPr lang="en-US" sz="2000" dirty="0">
              <a:solidFill>
                <a:schemeClr val="bg1"/>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NVQUAL\JANE\JOBS\151 Mt Hope\Figures_Page_04.jpg"/>
          <p:cNvPicPr>
            <a:picLocks noChangeAspect="1" noChangeArrowheads="1"/>
          </p:cNvPicPr>
          <p:nvPr/>
        </p:nvPicPr>
        <p:blipFill>
          <a:blip r:embed="rId2" cstate="print"/>
          <a:srcRect r="9082" b="1738"/>
          <a:stretch>
            <a:fillRect/>
          </a:stretch>
        </p:blipFill>
        <p:spPr bwMode="auto">
          <a:xfrm>
            <a:off x="316678" y="952500"/>
            <a:ext cx="8427272" cy="5791200"/>
          </a:xfrm>
          <a:prstGeom prst="rect">
            <a:avLst/>
          </a:prstGeom>
          <a:noFill/>
        </p:spPr>
      </p:pic>
      <p:sp>
        <p:nvSpPr>
          <p:cNvPr id="3" name="Rectangle 2"/>
          <p:cNvSpPr/>
          <p:nvPr/>
        </p:nvSpPr>
        <p:spPr>
          <a:xfrm>
            <a:off x="200025" y="305485"/>
            <a:ext cx="8782050" cy="400110"/>
          </a:xfrm>
          <a:prstGeom prst="rect">
            <a:avLst/>
          </a:prstGeom>
        </p:spPr>
        <p:txBody>
          <a:bodyPr wrap="square">
            <a:spAutoFit/>
          </a:bodyPr>
          <a:lstStyle/>
          <a:p>
            <a:pPr algn="ctr"/>
            <a:r>
              <a:rPr lang="en-US" sz="2000" dirty="0" smtClean="0">
                <a:solidFill>
                  <a:schemeClr val="bg1"/>
                </a:solidFill>
                <a:latin typeface="Times New Roman" pitchFamily="18" charset="0"/>
                <a:cs typeface="Times New Roman" pitchFamily="18" charset="0"/>
              </a:rPr>
              <a:t>Test Pit, Test Boring and Monitoring Well Locations overlain on </a:t>
            </a:r>
            <a:r>
              <a:rPr lang="en-US" sz="2000" dirty="0" smtClean="0">
                <a:solidFill>
                  <a:schemeClr val="bg1"/>
                </a:solidFill>
                <a:latin typeface="Times New Roman" pitchFamily="18" charset="0"/>
                <a:cs typeface="Times New Roman" pitchFamily="18" charset="0"/>
              </a:rPr>
              <a:t>1912 </a:t>
            </a:r>
            <a:r>
              <a:rPr lang="en-US" sz="2000" dirty="0" smtClean="0">
                <a:solidFill>
                  <a:schemeClr val="bg1"/>
                </a:solidFill>
                <a:latin typeface="Times New Roman" pitchFamily="18" charset="0"/>
                <a:cs typeface="Times New Roman" pitchFamily="18" charset="0"/>
              </a:rPr>
              <a:t>Sanborn Map</a:t>
            </a:r>
            <a:endParaRPr lang="en-US" sz="2000" dirty="0">
              <a:solidFill>
                <a:schemeClr val="bg1"/>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ENVQUAL\JANE\JOBS\151 Mt Hope\Figures_Page_05.jpg"/>
          <p:cNvPicPr>
            <a:picLocks noChangeAspect="1" noChangeArrowheads="1"/>
          </p:cNvPicPr>
          <p:nvPr/>
        </p:nvPicPr>
        <p:blipFill>
          <a:blip r:embed="rId2" cstate="print"/>
          <a:srcRect r="8961" b="784"/>
          <a:stretch>
            <a:fillRect/>
          </a:stretch>
        </p:blipFill>
        <p:spPr bwMode="auto">
          <a:xfrm>
            <a:off x="143996" y="645760"/>
            <a:ext cx="8695204" cy="6131639"/>
          </a:xfrm>
          <a:prstGeom prst="rect">
            <a:avLst/>
          </a:prstGeom>
          <a:noFill/>
        </p:spPr>
      </p:pic>
      <p:sp>
        <p:nvSpPr>
          <p:cNvPr id="3" name="Rectangle 2"/>
          <p:cNvSpPr/>
          <p:nvPr/>
        </p:nvSpPr>
        <p:spPr>
          <a:xfrm>
            <a:off x="133350" y="191185"/>
            <a:ext cx="8867775" cy="400110"/>
          </a:xfrm>
          <a:prstGeom prst="rect">
            <a:avLst/>
          </a:prstGeom>
        </p:spPr>
        <p:txBody>
          <a:bodyPr wrap="square">
            <a:spAutoFit/>
          </a:bodyPr>
          <a:lstStyle/>
          <a:p>
            <a:pPr algn="ctr"/>
            <a:r>
              <a:rPr lang="en-US" sz="2000" dirty="0" smtClean="0">
                <a:solidFill>
                  <a:schemeClr val="bg1"/>
                </a:solidFill>
                <a:latin typeface="Times New Roman" pitchFamily="18" charset="0"/>
                <a:cs typeface="Times New Roman" pitchFamily="18" charset="0"/>
              </a:rPr>
              <a:t>Test Pit, Test Boring and Monitoring Well Locations overlain on </a:t>
            </a:r>
            <a:r>
              <a:rPr lang="en-US" sz="2000" dirty="0" smtClean="0">
                <a:solidFill>
                  <a:schemeClr val="bg1"/>
                </a:solidFill>
                <a:latin typeface="Times New Roman" pitchFamily="18" charset="0"/>
                <a:cs typeface="Times New Roman" pitchFamily="18" charset="0"/>
              </a:rPr>
              <a:t>1938 </a:t>
            </a:r>
            <a:r>
              <a:rPr lang="en-US" sz="2000" dirty="0" smtClean="0">
                <a:solidFill>
                  <a:schemeClr val="bg1"/>
                </a:solidFill>
                <a:latin typeface="Times New Roman" pitchFamily="18" charset="0"/>
                <a:cs typeface="Times New Roman" pitchFamily="18" charset="0"/>
              </a:rPr>
              <a:t>Sanborn Map</a:t>
            </a:r>
            <a:endParaRPr lang="en-US" sz="2000" dirty="0">
              <a:solidFill>
                <a:schemeClr val="bg1"/>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NVQUAL\JANE\JOBS\151 Mt Hope\Figures_Page_06.jpg"/>
          <p:cNvPicPr>
            <a:picLocks noChangeAspect="1" noChangeArrowheads="1"/>
          </p:cNvPicPr>
          <p:nvPr/>
        </p:nvPicPr>
        <p:blipFill>
          <a:blip r:embed="rId2" cstate="print"/>
          <a:srcRect r="8760" b="1030"/>
          <a:stretch>
            <a:fillRect/>
          </a:stretch>
        </p:blipFill>
        <p:spPr bwMode="auto">
          <a:xfrm>
            <a:off x="145227" y="612290"/>
            <a:ext cx="8703497" cy="6108758"/>
          </a:xfrm>
          <a:prstGeom prst="rect">
            <a:avLst/>
          </a:prstGeom>
          <a:noFill/>
        </p:spPr>
      </p:pic>
      <p:sp>
        <p:nvSpPr>
          <p:cNvPr id="3" name="Rectangle 2"/>
          <p:cNvSpPr/>
          <p:nvPr/>
        </p:nvSpPr>
        <p:spPr>
          <a:xfrm>
            <a:off x="133350" y="210235"/>
            <a:ext cx="8877300" cy="400110"/>
          </a:xfrm>
          <a:prstGeom prst="rect">
            <a:avLst/>
          </a:prstGeom>
        </p:spPr>
        <p:txBody>
          <a:bodyPr wrap="square">
            <a:spAutoFit/>
          </a:bodyPr>
          <a:lstStyle/>
          <a:p>
            <a:pPr algn="ctr"/>
            <a:r>
              <a:rPr lang="en-US" sz="2000" dirty="0" smtClean="0">
                <a:solidFill>
                  <a:schemeClr val="bg1"/>
                </a:solidFill>
                <a:latin typeface="Times New Roman" pitchFamily="18" charset="0"/>
                <a:cs typeface="Times New Roman" pitchFamily="18" charset="0"/>
              </a:rPr>
              <a:t>Test Pit, Test Boring and Monitoring Well Locations overlain on </a:t>
            </a:r>
            <a:r>
              <a:rPr lang="en-US" sz="2000" dirty="0" smtClean="0">
                <a:solidFill>
                  <a:schemeClr val="bg1"/>
                </a:solidFill>
                <a:latin typeface="Times New Roman" pitchFamily="18" charset="0"/>
                <a:cs typeface="Times New Roman" pitchFamily="18" charset="0"/>
              </a:rPr>
              <a:t>1950 </a:t>
            </a:r>
            <a:r>
              <a:rPr lang="en-US" sz="2000" dirty="0" smtClean="0">
                <a:solidFill>
                  <a:schemeClr val="bg1"/>
                </a:solidFill>
                <a:latin typeface="Times New Roman" pitchFamily="18" charset="0"/>
                <a:cs typeface="Times New Roman" pitchFamily="18" charset="0"/>
              </a:rPr>
              <a:t>Sanborn Map</a:t>
            </a:r>
            <a:endParaRPr lang="en-US" sz="2000" dirty="0">
              <a:solidFill>
                <a:schemeClr val="bg1"/>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04800"/>
            <a:ext cx="8229600" cy="514350"/>
          </a:xfrm>
          <a:prstGeom prst="rect">
            <a:avLst/>
          </a:prstGeom>
        </p:spPr>
        <p:txBody>
          <a:bodyPr vert="horz" lIns="0" rIns="0" bIns="0" anchor="b">
            <a:normAutofit/>
          </a:bodyPr>
          <a:lstStyle/>
          <a:p>
            <a:pPr lvl="0" algn="ctr">
              <a:spcBef>
                <a:spcPct val="0"/>
              </a:spcBef>
            </a:pPr>
            <a:r>
              <a:rPr lang="en-US" sz="2800" dirty="0" smtClean="0">
                <a:solidFill>
                  <a:schemeClr val="bg1"/>
                </a:solidFill>
                <a:latin typeface="Times New Roman" pitchFamily="18" charset="0"/>
                <a:cs typeface="Times New Roman" pitchFamily="18" charset="0"/>
              </a:rPr>
              <a:t>Conceptual </a:t>
            </a:r>
            <a:r>
              <a:rPr kumimoji="0" lang="en-US" sz="2800" b="0"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Re-Development Plan</a:t>
            </a:r>
            <a:endParaRPr kumimoji="0" lang="en-US" sz="2800" b="0"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3" name="TextBox 2"/>
          <p:cNvSpPr txBox="1"/>
          <p:nvPr/>
        </p:nvSpPr>
        <p:spPr>
          <a:xfrm>
            <a:off x="467710" y="1087821"/>
            <a:ext cx="7919545" cy="4185761"/>
          </a:xfrm>
          <a:prstGeom prst="rect">
            <a:avLst/>
          </a:prstGeom>
          <a:noFill/>
        </p:spPr>
        <p:txBody>
          <a:bodyPr wrap="square" lIns="91440" rtlCol="0">
            <a:spAutoFit/>
          </a:bodyPr>
          <a:lstStyle/>
          <a:p>
            <a:pPr marL="0" lvl="1"/>
            <a:r>
              <a:rPr lang="en-US" dirty="0" smtClean="0"/>
              <a:t>The Pre-Development Environmental and Geotechnical Evaluation and Opinion of Probable Cost is based on the following </a:t>
            </a:r>
            <a:r>
              <a:rPr lang="en-US" dirty="0" smtClean="0"/>
              <a:t>assumptions:</a:t>
            </a:r>
            <a:endParaRPr lang="en-US" dirty="0" smtClean="0"/>
          </a:p>
          <a:p>
            <a:pPr marL="231775" lvl="1" indent="-230188"/>
            <a:endParaRPr lang="en-US" dirty="0" smtClean="0"/>
          </a:p>
          <a:p>
            <a:pPr marL="461963" lvl="1" indent="-230188">
              <a:buFont typeface="Arial" pitchFamily="34" charset="0"/>
              <a:buChar char="•"/>
            </a:pPr>
            <a:r>
              <a:rPr lang="en-US" dirty="0" smtClean="0"/>
              <a:t>Four story, slab on grade construction with partial subsurface parking.</a:t>
            </a:r>
            <a:endParaRPr lang="en-US" sz="1000" dirty="0" smtClean="0"/>
          </a:p>
          <a:p>
            <a:pPr marL="461963" lvl="1" indent="-230188"/>
            <a:endParaRPr lang="en-US" sz="800" dirty="0" smtClean="0"/>
          </a:p>
          <a:p>
            <a:pPr marL="461963" lvl="1" indent="-230188">
              <a:buFont typeface="Arial" pitchFamily="34" charset="0"/>
              <a:buChar char="•"/>
            </a:pPr>
            <a:r>
              <a:rPr lang="en-US" dirty="0" smtClean="0"/>
              <a:t>Approximately 31,000 square feet.</a:t>
            </a:r>
            <a:endParaRPr lang="en-US" sz="800" dirty="0" smtClean="0"/>
          </a:p>
          <a:p>
            <a:pPr marL="461963" lvl="1" indent="-230188"/>
            <a:endParaRPr lang="en-US" sz="800" dirty="0" smtClean="0"/>
          </a:p>
          <a:p>
            <a:pPr marL="461963" lvl="1" indent="-230188">
              <a:buFont typeface="Arial" pitchFamily="34" charset="0"/>
              <a:buChar char="•"/>
            </a:pPr>
            <a:r>
              <a:rPr lang="en-US" dirty="0" smtClean="0"/>
              <a:t>Accommodate mixed use first floor commercial retail with upper floor residential.</a:t>
            </a:r>
          </a:p>
          <a:p>
            <a:pPr marL="461963" lvl="1" indent="-230188"/>
            <a:endParaRPr lang="en-US" sz="800" dirty="0" smtClean="0"/>
          </a:p>
          <a:p>
            <a:pPr marL="461963" lvl="1" indent="-230188">
              <a:buFont typeface="Arial" pitchFamily="34" charset="0"/>
              <a:buChar char="•"/>
            </a:pPr>
            <a:r>
              <a:rPr lang="en-US" dirty="0" smtClean="0"/>
              <a:t>Open surface parking to the east of the building.</a:t>
            </a:r>
          </a:p>
          <a:p>
            <a:pPr marL="461963" lvl="1" indent="-230188"/>
            <a:endParaRPr lang="en-US" sz="800" dirty="0" smtClean="0"/>
          </a:p>
          <a:p>
            <a:pPr marL="461963" lvl="1" indent="-230188">
              <a:buFont typeface="Arial" pitchFamily="34" charset="0"/>
              <a:buChar char="•"/>
            </a:pPr>
            <a:r>
              <a:rPr lang="en-US" dirty="0" smtClean="0"/>
              <a:t> Foundation system consisting of grade beams and structural floor slabs on piles sunk to bedrock.</a:t>
            </a:r>
          </a:p>
          <a:p>
            <a:pPr marL="461963" lvl="1" indent="-230188"/>
            <a:endParaRPr lang="en-US" sz="800" dirty="0" smtClean="0"/>
          </a:p>
          <a:p>
            <a:pPr marL="461963" lvl="1" indent="-230188">
              <a:buFont typeface="Arial" pitchFamily="34" charset="0"/>
              <a:buChar char="•"/>
            </a:pPr>
            <a:r>
              <a:rPr lang="en-US" dirty="0" smtClean="0"/>
              <a:t>Installation of a Soil Vapor Intrusion/ Mitigation system under portions of  building.</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2053</TotalTime>
  <Words>928</Words>
  <Application>Microsoft Office PowerPoint</Application>
  <PresentationFormat>On-screen Show (4:3)</PresentationFormat>
  <Paragraphs>155</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Flow</vt:lpstr>
      <vt:lpstr>Environmental and Geotechnical Cost Penalties Associated with Brownfield Site Development</vt:lpstr>
      <vt:lpstr>Slide 2</vt:lpstr>
      <vt:lpstr>Slide 3</vt:lpstr>
      <vt:lpstr>Site Background</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City of Rochester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and Geotechnical Cost Penalties Associated with Brownfield Site Development</dc:title>
  <dc:creator>forbesj</dc:creator>
  <cp:lastModifiedBy>forbesj</cp:lastModifiedBy>
  <cp:revision>205</cp:revision>
  <dcterms:created xsi:type="dcterms:W3CDTF">2010-12-07T17:57:27Z</dcterms:created>
  <dcterms:modified xsi:type="dcterms:W3CDTF">2011-11-09T15:13:47Z</dcterms:modified>
</cp:coreProperties>
</file>