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2" r:id="rId3"/>
    <p:sldId id="266" r:id="rId4"/>
    <p:sldId id="262" r:id="rId5"/>
    <p:sldId id="267" r:id="rId6"/>
    <p:sldId id="268" r:id="rId7"/>
    <p:sldId id="298" r:id="rId8"/>
    <p:sldId id="273" r:id="rId9"/>
    <p:sldId id="269" r:id="rId10"/>
    <p:sldId id="299" r:id="rId11"/>
    <p:sldId id="270" r:id="rId12"/>
    <p:sldId id="271" r:id="rId13"/>
    <p:sldId id="272" r:id="rId14"/>
    <p:sldId id="274" r:id="rId15"/>
    <p:sldId id="304" r:id="rId16"/>
    <p:sldId id="305" r:id="rId17"/>
    <p:sldId id="306" r:id="rId18"/>
    <p:sldId id="275" r:id="rId19"/>
    <p:sldId id="276" r:id="rId20"/>
    <p:sldId id="277" r:id="rId21"/>
    <p:sldId id="278" r:id="rId22"/>
    <p:sldId id="283" r:id="rId23"/>
    <p:sldId id="296" r:id="rId24"/>
    <p:sldId id="297" r:id="rId25"/>
    <p:sldId id="279" r:id="rId26"/>
    <p:sldId id="280" r:id="rId27"/>
    <p:sldId id="281" r:id="rId28"/>
    <p:sldId id="303" r:id="rId29"/>
    <p:sldId id="300" r:id="rId30"/>
    <p:sldId id="301" r:id="rId31"/>
    <p:sldId id="282" r:id="rId32"/>
    <p:sldId id="286" r:id="rId33"/>
    <p:sldId id="264" r:id="rId34"/>
    <p:sldId id="263" r:id="rId35"/>
    <p:sldId id="265" r:id="rId36"/>
    <p:sldId id="284" r:id="rId37"/>
    <p:sldId id="285" r:id="rId38"/>
    <p:sldId id="287" r:id="rId39"/>
    <p:sldId id="288" r:id="rId40"/>
    <p:sldId id="293" r:id="rId41"/>
    <p:sldId id="289" r:id="rId42"/>
    <p:sldId id="290" r:id="rId43"/>
    <p:sldId id="294" r:id="rId44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86401" autoAdjust="0"/>
  </p:normalViewPr>
  <p:slideViewPr>
    <p:cSldViewPr>
      <p:cViewPr varScale="1">
        <p:scale>
          <a:sx n="97" d="100"/>
          <a:sy n="97" d="100"/>
        </p:scale>
        <p:origin x="-1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400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917" y="1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/>
          <a:lstStyle>
            <a:lvl1pPr algn="r">
              <a:defRPr sz="1200"/>
            </a:lvl1pPr>
          </a:lstStyle>
          <a:p>
            <a:fld id="{91CF8556-EF32-4186-8820-6576EACD8626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917" y="8769995"/>
            <a:ext cx="3004716" cy="461331"/>
          </a:xfrm>
          <a:prstGeom prst="rect">
            <a:avLst/>
          </a:prstGeom>
        </p:spPr>
        <p:txBody>
          <a:bodyPr vert="horz" lIns="90497" tIns="45250" rIns="90497" bIns="45250" rtlCol="0" anchor="b"/>
          <a:lstStyle>
            <a:lvl1pPr algn="r">
              <a:defRPr sz="1200"/>
            </a:lvl1pPr>
          </a:lstStyle>
          <a:p>
            <a:fld id="{FDB36C84-DC98-41FE-9512-D47F4DABB3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2C284-2DC4-4964-B3ED-0D452A786527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A76AD-84B9-472F-B7A1-E401D411A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A76AD-84B9-472F-B7A1-E401D411A50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26955B-9DE4-47CF-8E57-845AB18F5615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3AC296-5712-4E37-9755-E5122C535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What%20NOT%20to%20Do_%20Cooking%20Oil%20Fire_%20Silverdale%20Fire%20Brigade%20Op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PyroChem%20Kitchen%20Knight%20II%20Restaurant%20Fire%20Suppression%20Animation%20KK%20II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Fire%20Test%20On%20Commercial%20Fryer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unaj\Desktop\FOOD%20SERVICE%20TRUCK%20TRAINING%20PROGRAM\Death%20in%20the%20Kitchen%20(Warning).mp4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NIST%20Christmas%20Tree%20Video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BLEVE%20(Boiling%20Liquid%20Expanding%20Vapor%20Explosion)%20Demonstrati.mp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Truck%20EXPLOSION%20at%20McDonald_s.mp4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Gas%20Vapor%20Cloud%20Ignition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Hi_Resolution_Slow_Motion___Flame_Jettin_1_29991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CCTV-%20Gas%20Station%20Attendants%20Cell%20Phone%20Sets%20Off%20Huge%20Explos.mp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fpa.org/itemDetail.asp?categoryID=279&amp;itemID=18123&amp;URL=Codes%20&amp;%20Standards/Standards%20development%20process/Online%20acces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ecfr.gov/cgi-bin/text-idx?c=ecfr&amp;tpl=/ecfrbrowse/Title49/49cfr178_main_02.tp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tephen.Ersteniuk@CityofRochester.go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Edward.Kuppinger@CityofRochester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lunaj\Desktop\FOOD%20SERVICE%20TRUCK%20TRAINING%20PROGRAM\Kitchen%20Fire%20411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533400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/>
              </a:rPr>
              <a:t>Fire safety and utility control </a:t>
            </a:r>
            <a:br>
              <a:rPr lang="en-US" dirty="0" smtClean="0">
                <a:solidFill>
                  <a:srgbClr val="002060"/>
                </a:solidFill>
                <a:effectLst/>
              </a:rPr>
            </a:br>
            <a:r>
              <a:rPr lang="en-US" sz="2800" dirty="0" smtClean="0">
                <a:ln w="63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</a:rPr>
              <a:t>for mobile food service vehicles </a:t>
            </a:r>
            <a:endParaRPr lang="en-US" sz="2800" dirty="0">
              <a:ln w="6350">
                <a:solidFill>
                  <a:schemeClr val="bg1"/>
                </a:solidFill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00800"/>
            <a:ext cx="6400800" cy="304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Rochester Fire Department – Fire Marshal’s Office 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pic>
        <p:nvPicPr>
          <p:cNvPr id="1027" name="Picture 3" descr="C:\Users\lunaj\Desktop\food-truck-fi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276600"/>
            <a:ext cx="52578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/>
          </a:p>
        </p:txBody>
      </p:sp>
      <p:pic>
        <p:nvPicPr>
          <p:cNvPr id="3" name="What NOT to Do_ Cooking Oil Fire_ Silverdale Fire Brigade O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83820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676400"/>
            <a:ext cx="477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 NOT USE WATER ON A GREASE FIRE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5105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TYPES OF FIRE EXTINGUISHERS 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Water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Dry Chemical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Carbon Dioxide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Specialized Fire Extinguishers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 descr="h2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066800"/>
            <a:ext cx="26670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ry chem on wheel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4572000"/>
            <a:ext cx="2285999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FIRE TRIANG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1" y="5181600"/>
            <a:ext cx="2057399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5105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TYPES OF FIRE EXTINGUISHERS 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Water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Dry Chemical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</a:rPr>
              <a:t>Carbon Dioxide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Specialized Fire Extinguishers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 descr="h2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3625" y="1981200"/>
            <a:ext cx="247555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IRE TRIAN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1" y="5181600"/>
            <a:ext cx="2057399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5105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TYPES OF FIRE EXTINGUISHERS 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Water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Dry Chemical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Carbon Dioxide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Specialized Fire Extinguishers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 descr="h2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876800"/>
            <a:ext cx="2895600" cy="129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1066801"/>
            <a:ext cx="2590800" cy="3433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FIRE TRIANG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401" y="5181600"/>
            <a:ext cx="2057399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6868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FIRE EXTINGUISHER LABELS &amp; RATINGS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The Label shows what type of fires the fire extinguisher can be used for.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/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/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/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/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/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The higher the number on the label, the more product is in the extinguisher. </a:t>
            </a:r>
          </a:p>
          <a:p>
            <a:endParaRPr lang="en-US" sz="2000" dirty="0" smtClean="0"/>
          </a:p>
        </p:txBody>
      </p:sp>
      <p:pic>
        <p:nvPicPr>
          <p:cNvPr id="5" name="Picture 4" descr="u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3124200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lett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2971800"/>
            <a:ext cx="1895475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2895600"/>
            <a:ext cx="86868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TYPE 1 HOOD SYSTEMS AND FIRE SUPPRESSION SYSTEMS 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2014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VEHICLES’ </a:t>
            </a:r>
            <a:r>
              <a:rPr lang="en-US" sz="2000" dirty="0" smtClean="0">
                <a:solidFill>
                  <a:schemeClr val="bg1"/>
                </a:solidFill>
              </a:rPr>
              <a:t>MUST HAVE A TYPE 1 HOOD IN PLACE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2015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VEHICLES’ </a:t>
            </a:r>
            <a:r>
              <a:rPr lang="en-US" sz="2000" dirty="0" smtClean="0">
                <a:solidFill>
                  <a:schemeClr val="bg1"/>
                </a:solidFill>
              </a:rPr>
              <a:t>MUST HAVE A FIRE SUPPRESSION </a:t>
            </a:r>
            <a:r>
              <a:rPr lang="en-US" sz="2000" dirty="0" smtClean="0">
                <a:solidFill>
                  <a:schemeClr val="bg1"/>
                </a:solidFill>
              </a:rPr>
              <a:t>SYSTEM </a:t>
            </a:r>
            <a:r>
              <a:rPr lang="en-US" sz="2000" dirty="0" smtClean="0">
                <a:solidFill>
                  <a:schemeClr val="bg1"/>
                </a:solidFill>
              </a:rPr>
              <a:t>IN PLACE </a:t>
            </a:r>
          </a:p>
          <a:p>
            <a:endParaRPr lang="en-US" sz="2000" dirty="0" smtClean="0"/>
          </a:p>
        </p:txBody>
      </p:sp>
      <p:pic>
        <p:nvPicPr>
          <p:cNvPr id="8" name="Picture 7" descr="Ho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143000"/>
            <a:ext cx="22860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magesCAJLHI1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5410200"/>
            <a:ext cx="3648075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yroChem Kitchen Knight II Restaurant Fire Suppression Animation KK I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8305800" cy="411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571500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***The Rochester Fire Department does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FF00"/>
                </a:solidFill>
              </a:rPr>
              <a:t> endorse any specific brand or vendor.  We simply enforce </a:t>
            </a:r>
            <a:r>
              <a:rPr lang="en-US" smtClean="0">
                <a:solidFill>
                  <a:srgbClr val="FFFF00"/>
                </a:solidFill>
              </a:rPr>
              <a:t>that </a:t>
            </a:r>
            <a:r>
              <a:rPr lang="en-US" smtClean="0">
                <a:solidFill>
                  <a:srgbClr val="FFFF00"/>
                </a:solidFill>
              </a:rPr>
              <a:t>systems are </a:t>
            </a:r>
            <a:r>
              <a:rPr lang="en-US" dirty="0" smtClean="0">
                <a:solidFill>
                  <a:srgbClr val="FFFF00"/>
                </a:solidFill>
              </a:rPr>
              <a:t>installed correctly and meet code.*** 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This video was chosen because its 10 minutes </a:t>
            </a:r>
            <a:r>
              <a:rPr lang="en-US" dirty="0" smtClean="0">
                <a:solidFill>
                  <a:srgbClr val="FF0000"/>
                </a:solidFill>
              </a:rPr>
              <a:t>shorter</a:t>
            </a:r>
            <a:r>
              <a:rPr lang="en-US" dirty="0" smtClean="0">
                <a:solidFill>
                  <a:srgbClr val="FFFF00"/>
                </a:solidFill>
              </a:rPr>
              <a:t> than the other one we had! 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/>
          </a:p>
        </p:txBody>
      </p:sp>
      <p:pic>
        <p:nvPicPr>
          <p:cNvPr id="3" name="Fire Test On Commercial Fry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371600"/>
            <a:ext cx="8382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WHAT TO DO WHEN FIRE HAPPENS TO YOU: 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R.A.C.E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RESCUE, ALERT, CONFINE, EXTINGUISH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/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P.A.S.S.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PULL, AIM, SQUEEZE THE TOP, SWEEP SIDE TO SIDE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47705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WHAT  </a:t>
            </a:r>
            <a:r>
              <a:rPr lang="en-US" sz="2400" b="1" i="1" u="sng" dirty="0" smtClean="0">
                <a:solidFill>
                  <a:schemeClr val="bg1"/>
                </a:solidFill>
              </a:rPr>
              <a:t>NOT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TO DO WHEN FIRE HAPPENS TO YOU: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DON’T GET TO CLOSE TO THE FIRE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DON’T FORGET YOUR FUEL SHUT OFF’S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NEVER TRY TO FIGHT A FIRE ALONE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REMEMBER THAT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SMOKE</a:t>
            </a:r>
            <a:r>
              <a:rPr lang="en-US" sz="2000" dirty="0" smtClean="0">
                <a:solidFill>
                  <a:schemeClr val="bg1"/>
                </a:solidFill>
              </a:rPr>
              <a:t> OFTEN KILLS BEFORE FIRE!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DON’T  BLAST AGENT INTO LIQUID FIRES (</a:t>
            </a:r>
            <a:r>
              <a:rPr lang="en-US" sz="2000" i="1" dirty="0" smtClean="0">
                <a:solidFill>
                  <a:schemeClr val="bg1"/>
                </a:solidFill>
              </a:rPr>
              <a:t>P.A.S.</a:t>
            </a:r>
            <a:r>
              <a:rPr lang="en-US" sz="2000" i="1" dirty="0" smtClean="0">
                <a:solidFill>
                  <a:srgbClr val="FF0000"/>
                </a:solidFill>
              </a:rPr>
              <a:t>S</a:t>
            </a:r>
            <a:r>
              <a:rPr lang="en-US" sz="2000" i="1" dirty="0" smtClean="0">
                <a:solidFill>
                  <a:schemeClr val="bg1"/>
                </a:solidFill>
              </a:rPr>
              <a:t>.)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en-US" sz="2000" i="1" dirty="0" smtClean="0"/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dirty="0" smtClean="0"/>
              <a:t> 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/>
          </a:p>
        </p:txBody>
      </p:sp>
      <p:pic>
        <p:nvPicPr>
          <p:cNvPr id="4" name="Death in the Kitchen (Warning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1828800"/>
            <a:ext cx="85344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1447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 IS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RFD</a:t>
            </a:r>
            <a:r>
              <a:rPr lang="en-US" smtClean="0">
                <a:solidFill>
                  <a:schemeClr val="bg1"/>
                </a:solidFill>
              </a:rPr>
              <a:t> TEACHING </a:t>
            </a:r>
            <a:r>
              <a:rPr lang="en-US" dirty="0" smtClean="0">
                <a:solidFill>
                  <a:schemeClr val="bg1"/>
                </a:solidFill>
              </a:rPr>
              <a:t>THIS CLASS TODAY?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534400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endParaRPr lang="en-US" sz="2000" u="sng" dirty="0" smtClean="0"/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/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/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/>
          </a:p>
          <a:p>
            <a:pPr marL="914400" lvl="1" indent="-457200"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NIST Christmas Tree Vide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676400"/>
            <a:ext cx="8382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GAS SAFETY: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PROPANE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NATURAL GAS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CARBON MONOXIDE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GASOLINE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DIESEL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CARBON DIOXIDE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CHECK FOR LEAKS USING SOAP AND WATER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31393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GAS SAFETY: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PROPANE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Referred to as Liquefied Petroleum – Hence LP Gas.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Ignition temperature is 920-1120˚ degrees.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Specific Gravity (at 60 ˚) is 1.50.  Heavier than air.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Maximum temperature is 3,595</a:t>
            </a:r>
            <a:r>
              <a:rPr lang="en-US" dirty="0" smtClean="0">
                <a:solidFill>
                  <a:schemeClr val="bg1"/>
                </a:solidFill>
              </a:rPr>
              <a:t> ˚.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Expansion rate is 270:1.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sz="1800" dirty="0">
              <a:solidFill>
                <a:srgbClr val="FFFF00"/>
              </a:solidFill>
            </a:endParaRPr>
          </a:p>
        </p:txBody>
      </p:sp>
      <p:pic>
        <p:nvPicPr>
          <p:cNvPr id="4" name="BLEVE (Boiling Liquid Expanding Vapor Explosion) Demonstrat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371600"/>
            <a:ext cx="8534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/>
          </a:p>
        </p:txBody>
      </p:sp>
      <p:pic>
        <p:nvPicPr>
          <p:cNvPr id="3" name="Truck EXPLOSION at McDonald_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85344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4678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GAS SAFETY: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NATURAL GAS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Is not toxic! It is an asphyxiant.  Displaces oxygen from environment.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It is colorless and odorless. Mercaptan is added. Rotten eggs.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It is lighter than air and dissipates rapidly.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It can easily ignite (at 1100 degrees) and can be explosive.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If the mixture is right, even static from clothing could ignite.</a:t>
            </a:r>
          </a:p>
          <a:p>
            <a:pPr marL="1371600" lvl="2" indent="-457200">
              <a:buFont typeface="Wingdings" pitchFamily="2" charset="2"/>
              <a:buChar char="Ø"/>
            </a:pPr>
            <a:endParaRPr lang="en-US" sz="2000" dirty="0" smtClean="0"/>
          </a:p>
          <a:p>
            <a:pPr marL="914400" lvl="1" indent="-457200"/>
            <a:r>
              <a:rPr lang="en-US" dirty="0" smtClean="0"/>
              <a:t> </a:t>
            </a:r>
            <a:endParaRPr lang="en-US" b="1" dirty="0" smtClean="0"/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GAS SAFETY: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MONOXIDE  (CO)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Created  by the incomplete combustion of any fuel.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 is colorless, odorless, tasteless and no smells can be added.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CO can make kill you slowly over time or within minutes.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Typically occurs when ventilation systems fail to work or  cooking (heating) appliances burn incompletely.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Symptoms include: headache, nausea, short of breath, dizzy, confused, or faint.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CO attaches to your red blood cells and keeps oxygen out.</a:t>
            </a:r>
          </a:p>
          <a:p>
            <a:endParaRPr lang="en-US" sz="2000" dirty="0" smtClean="0"/>
          </a:p>
        </p:txBody>
      </p:sp>
      <p:pic>
        <p:nvPicPr>
          <p:cNvPr id="3074" name="Picture 2" descr="C:\Users\lunaj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95399"/>
            <a:ext cx="2514600" cy="1600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GAS SAFETY: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GASOLINE – ITS ALL ABOUT THE VAPOR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Gas vapor travels long distances from its source.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Gas gives off vapor even at 45 degrees below zero.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Gas vapor is heavier than air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The potential energy of one gallon of gas equals numerous sticks of dynamite.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Use good hygiene after handling gas.  Gasoline contains Benzene, a carcinogen. 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/>
          </a:p>
        </p:txBody>
      </p:sp>
      <p:pic>
        <p:nvPicPr>
          <p:cNvPr id="3" name="Gas Vapor Cloud Ignitio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362200"/>
            <a:ext cx="8458200" cy="403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19050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ITS ALL ABOUT THE VAPORS!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/>
          </a:p>
        </p:txBody>
      </p:sp>
      <p:pic>
        <p:nvPicPr>
          <p:cNvPr id="3" name="Hi_Resolution_Slow_Motion___Flame_Jettin_1_2999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" y="2057400"/>
            <a:ext cx="84582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6002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ITS ALL ABOUT THE VAPORS!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8534400" cy="2523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Explain our collective role in safety 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Learn Fire Chemistry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Fire Suppression Safety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Extinguish a small fire using a fire extinguisher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/>
          </a:p>
        </p:txBody>
      </p:sp>
      <p:pic>
        <p:nvPicPr>
          <p:cNvPr id="3" name="CCTV- Gas Station Attendants Cell Phone Sets Off Huge Explo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8458200" cy="449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1600200"/>
            <a:ext cx="459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STATIC CHARGE CAN IGNITE VAPORS!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29854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GAS SAFETY: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rgbClr val="FFFF00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</a:rPr>
              <a:t>DIESEL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Flashpoint is 100-125 degrees F.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It is a Combustible gas 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Unless filtered (scrubbed) it tends to be a dirty fuel.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Creates a good deal of Carbon Monoxide</a:t>
            </a:r>
          </a:p>
          <a:p>
            <a:pPr marL="1371600" lvl="2" indent="-457200"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bg1"/>
                </a:solidFill>
              </a:rPr>
              <a:t>Only true protection is a CO detector.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GAS SAFETY: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7030A0"/>
                </a:solidFill>
              </a:rPr>
              <a:t>CARBON DIOXIDE (CO2)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Not generally considered a hazard. 10,000ppm for 8 hours.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People exhale CO2.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CO2 is an asphyxiant  as it displaces oxygen in an area.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Is created by burning fuels as well.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Runs the Soda Fountain systems. A leak can be dangerous.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 marL="914400" lvl="1" indent="-457200">
              <a:buFont typeface="Wingdings" pitchFamily="2" charset="2"/>
              <a:buChar char="Ø"/>
            </a:pPr>
            <a:endParaRPr lang="en-US" b="1" dirty="0" smtClean="0">
              <a:ln>
                <a:solidFill>
                  <a:schemeClr val="bg1"/>
                </a:solidFill>
              </a:ln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3074" name="AutoShape 2" descr="data:image/jpeg;base64,/9j/4AAQSkZJRgABAQAAAQABAAD/2wCEAAkGBhQSERUUExQUFBUWFhQXFxcXGRgXGxYYGxcVFhceGBkeGyYfGBkkGxgXIC8gJCcpLSwsGSAxNTEsNSYrLCkBCQoKDgwOGg8PGjUkHyQpKiotKSoyLCwsLi0sLC0pLCwsKiwtLCwsLSwuLC0tKiwwLC8sLCwpLCwsLCwpLCwsLP/AABEIAKQBMwMBIgACEQEDEQH/xAAcAAACAgMBAQAAAAAAAAAAAAAABQQGAgMHAQj/xABJEAACAgAEBAIDCwkHAwQDAAABAgMRAAQSIQYTIjEFQQcyURQWIzRCVGFxcpHTFRczUoGSk7PSQ2JzdLGywzVT0SShosGCwuH/xAAbAQABBQEBAAAAAAAAAAAAAAAAAQIDBAcGBf/EADwRAAEDAQUCCwcEAgIDAAAAAAEAAgMRBBIhMVFBcQUTFCJSYYGRodHwFTJTkrHB4SM0QvFiciSiBjND/9oADAMBAAIRAxEAPwDPjvibNx+I5iOLMTKisgVUYgAcmJjQH0knCNOKvED2zOaPnszHD3x/NpF49O8hpATd2O+SVQLG4skD9uMst45AYAqOsR5WUAQzyxadD5wuOaqljXMQ126vox1UTI2ws/SB5rcaDaoDnmq8OLs/86zO5odbbn2fXj1OK/EG7ZnNH6mY4sfhfjWURMtCZKOXky2YMh9RpDITOAa1EhZK32+BFfSjyWdOWXNoMwPhIDo5Uj0XM0RrsKfQrfs896xOGROqOJHdnjuSY6qOeL8986zPl8tvPt9+MfflnfneY/fOGfjvjEDwTKla2/J/VqY8zlwOj0pFLoJ0/TeKpiaKCF4qYgOwaApCTqnHvyzvzvMfvnB78s787zH75wnwYl5LB0B3BJU6px78s787zH75we/LO/O8x++cJ8GDksHQHcEVOqce/LO/O8x++cHvyzvzvMfvnCfBg5LB0B3BFTqnUHGWdOq83OaNeu36qn/7xs9+Gd+dT/xG/wDOEWX+V9r/APVcbsZhwjI5lrla00AccBvWtcE2GyyWKJz42kloqSBX6Jv78M786n/iN/5x778M786n/iN/5wnwYo8dJ0j3r0/Z1j+E35R5K2R5zxJhHWakuRdSL7oGorpZ7K6rApT3/wDvEbKeNeIyxyyJmMwUiAZzzDsCSBte/Y9vYcZZbi3S+X1Kxjhi0FRo1FtEiEhquuvsT5Yy8P4mhy6cqOJnjdpDKZNOtlaPlAIRstAv3v1sT8ZX+Z7yvINkoD/x2E4U5rdTWvXQCnWVM0eLWRz5tlhY/DeUraY/leZ+7zxrmk8VWrnn3n9zj4a7l9nft9PbEr84aUBym/sgTqFkRvC6j/4y/vj2Yxn9ISNR5J1Kda2VIMvLlj1MKs7yK1f3cPL29M95VYWebbZWfK3Tfr4KPFL4ozunuiUMkgiIacLchvSq2w1E0arvjRH4l4kZI4/dMwaROYtzUNGlmskml2Vu/sxMynHUanWY3Vicuz6NBVmiRo6GoEqGXTuNxR3xEg4lgWSCXRKHii5RAKFa0SJYsXY1jv7MNLxhR571K2zO51bMzLDmtzp9K+CiZvibOxtpOclY7bpNrH7ykjGj34Z351P/ABG/84i+L5sSyFlLEED1ggOwrsgAxCxA6Z9cHHvXrxcH2UsBdC2v+o8k39+Gd+dT/wARv/OMZOMc6AT7qn7H+0b2YVYwm9VvqP8ApgE0lfePeiXg6yBhIibl0R5LvwyA/wC5P/Hm/rwe4B/3J/4839eJQwYzz2jbPiu+Y+azC43RRfcA/wC5P/Hm/rwe4B/3J/4839eJWDB7RtnxXfMfNFxuii+4B/3J/wCPN/Xg9wD/ALk/8eb+vErBg9o2z4rvmPmi43RJfFM/Dl9PNmzA1BiKkzT7LWonQTQGoWTQ3x5D4jA8vKSXMs+24fNFN0Eg+EB0bqQfW8x7cauKOHHzRUrIY9MU6gqzqdb8kpqCka4+ghlJ3BH1henD+aR5mjWJDIvQRmcwEib3NHEB7nEXLYKybMaNV2IrHpxWt7ogTO+9Q/zNK1w8M9qYW45JmPFssYucMxM0ZdowVlzDFnUsCqqGLMeltgDsL7b41N4/lQwXn5g6o+apD5sqYwoYsHHTpAIs3tYB3NYX5Lg6XLMphdZVidJI1lOgk8hstIrGOKlGkRMG0kkhr73hjn/A5pSrM0Zb3HmYGI1KDJKYCCo3pBy27m9x3w51rIdQTvIxxvkbsKbscM+pF3qWcvjGWWPmHMTBLkF83Md41Z5NtV7KjG69ntFyvDnSdSySZmga63zUZvY9nKmt+9VivZzgiRvdFOlSZV40B1DTPJDHDIxIHq6Yo6IF9T7b72LwHKPHGVkXSdRIHuibM7UPlyqrD7PYftOI57ZI2O9HO8n/AGP9lAaK4hMeDM08uSieRi7fCAse5CyOov2mgN/PBjVwD8Qi+1N/OkwY0+PFo3KkVyfjbItN4zmI1oFpI7J7Koy8JZj/AHVUEn6BhN4p4Lycy8TMwjWVoxKyNR0ki6Hc/QMNePs28Xi2ZeN2Rg8dMpKkXl4QaIN4Q+JeMSzyNJK5ZmbUdzQJ9i3S/sx3FkD+KjocLo31Vd1KlMMzwhOHdYxzQkjRlhS9Stpc6WIbQrbF60/TjVk+GJpJHSgvLBLkstD4N5Fqj16lQkabsb9t8YpxTmRqqUjVI0h6U3Zm1N8n1SdynqnzGMYeJMwrSMJKaStfShulKCgVpKVio0gUDQ2xLS0UIqOrPxSYKQ/BubF3CewNB4yTfbSA1t59rqjePRwXm/KG91AIeIg6qAoh6I3G42Fi8Z5nirO2ryO/90lFTUCATTBR3VgbBvqB9hx7muMczJ1KQiJo2VEISqAN6OnUQO1A0NtsMraf8fFGCjLwnmTREYIbTRDxn1mRV7PtqMiEX3DAjbfHq8Kz8yON1EZljeRC7KAUVC5Ng7bDsa749i4lzcOlBIU5YChSiWAAmnUGTqICJRayAoqsaX4jzBaNjJZiDKnSlAMulrGmmtdjqBsYeOUHo7dexGC9PDOY5iRcvrcMVGpOy3rttWlStGwxBHniSnBeaokoFpSwBdLY2oChQ1hjqFA1e+IrcSZgyLIZLdAyglUqmvXqXTpYtZssCT53jJeKMyO0pGwHqp5AAfJ7ihR7ggHvvhTyjZd8UYLX4jw/PANUqaBq0jqQ2dKtsAxJFMu423AvC/EzxDxeWeuY2qizABUUAsEBoKoAsIv3fScQ8TR37vPpXqySJpwnkEmzAWRlCatTWypqAVelSxA1MaXv535YeLw5GfEHhajHqzVJE2plEYkKKQoZgdhtuf24rPguSMshRWVSWu2OkCkU/WT7AAST2GJGY8PkEskZBaRDJrrq9Sy5vzAAJvGXcIkC1y4fzd9clqnBjHPssYElP0hhp/lmrMnBSEM5MqA88LHyzqBRWZS2oq2k6TXSCdLDbTZxbgFRv7otQ0qk8o/2ZkDV11dodiRsynzrFSRSSANySAB7Se2Mp4WQ0y6TQNHbY7g/URihfZ0V6PJ7SDQT+A+/171cYvR8odS02tOZGhCoVJBkWNrayENk6b76T2qsQIOGolzEaSSF0eGSboAB0COR08zRIW68th52K0BZob4357MSM55pYuKU6u409IFeVVVYL7NjUos9pqQ6atQdgFNPPZ5XCf0cDVYmKIZHVQU1EASiJN9Qu737V9OI/vAWgfdHrAFfgjuDygL69uqVR57An6MU+8bIIGdgqAszGgBuSfowX2H+PimizWtoxn/6tVzb0dhYdTSNq0o4OnpVdEzMH6thaKA/tIFb7KOKeGRlaZXtXklVVKnZVYgdfZyBQPajthE0TABiCA16SRsaNGvbvtjDCOcwigapIbPaGvDnTXhjUUA7M0YMGMzCQoajpJIB8iRRIB9o1D7xiFelULDGE3qt9R/0xnjCb1T9R/0wozUc3/rduK7x454suWgeVioqgNTBVLMwVAzHZV1EWfIWcJcpxhq8OTMLoll0ZXmKLVQ8pjDAHftqO2+4o4sebzSxrqc0LAv2WwUX7BZwryvimT9zQ9cSQsimJZCqDQgBUqr+ShQfooHHBwBnF4xk84YjTT0fosjOeaXZb0gxbCRGBYzFdFMOWmtlY2QQWjRm2BHSRfa5fiXF6RpC6ozc4qVOwAjM0URdjd6fhUIoEnUNgLr3Ox5C+WTl0aniBTQroOUWYBhvH8HZ8tj9ONs0+SqJWOXZYwGjvlsIgIy6sCb0DQthtuw3xOWwFzXCN1MyOrH12JMdVBi4/jbdYJypQMuyAsSTQALjugL3dUK9bY5TekDLqrMVl0ggBtK041OpK29kDQxINHtQJ2xKhiyMnwQTLHcqq6I6axHmG0CutTqjclbF0e4xtnTJOSrjKsQ5BVuUSH3cgg9m6ifb1E+eEIs4NOKd+EY6qJkuN4mbTIkkRAYkkBlWpGjUFlJ6jQaqqj3x74hxbyZnjdP0YLmiLMWlApFkDUZm5dEgdJN4YQjKoUlXkKZLVJF5YMmomQhWHrajbUCbNnGMk2UlambLyNIumiY2LoLeq31KN2rt54j/AEb9eLNPX0x2ox1SyX0gwLEZisvLAQ3SC9SLIwAL2SqMCf8A46jiV4VxYs0oi5ciOeZ3AKgLJIgtgdiwjZq+jv2v3k+HsO2TYNGH7QkNHHahvpRdxfYfRjOPMZNJujkCTlyS6lCWIyVd2LAWFYsG39bc74c5sBaQ2N1fx55+gjHVL4/SFAwJWOdqv1VQ2dUaKB8JRLGRK+veqNMvCOJ4szJJHGHuNY2OoAAh7qtyQQQQQwBsYxyGWyMqFYkyzK6KzIqx7xvTAsleq1A7jevowxg8OiRmZI0RmrUyqqlq2FkCz+3Ecxs4BaGEHZXs/KBVe8A/EIvtTfzpMGDgH4hF9qb+dJgxr0fuDcFRK5VxjnVi8ZzDugkTWgdDXUrZaJWAPkaNg+RAxuyHGmW0DmQASKHYkJEeYzSxuVW0IVaDesNhYu6wt9I//VM19uP+RDit47aCzslgjLuiPoqxNCVZczxVEYDGmXVHMegNUZCfotQXosghHNsSwMhogYxn4oj9z8pIAr8oR66jOn9CG09F0wjc2SWDSmjWK5gxZFmjGzbVJUq5eE8X5cNCssVBVjRpCEegqZZDsUJKnktYG9Nt541DjDL0v/pqNDV+iNNSi1tK2K2AQd++Klgw3kkVa/dF4qd454iJ8xJKAVDsCAasdIG9beXliDgwYstaGgNGxIjBgwYVIjBgwYEKX4JmVjkLOhcAnZXMbA6F0sri6YGiNiNu2HB4mvMNMYYxqGYBC7XzQy9R+VWr6L+i7xD4OybS5nQiI5Jb9IpdVHLW2K/KKjcDezQo4ZyeDxyZuVQOWhGaZI70tFoV2QSKRabgGvZjK+EQ7lUtOm76rU+DnwcmjEgx4obdmlK7ftuTXxHj5NVIjOpB1Fmq+qYgeruo1qRsK0geQONP5wzd8kk6ozu4I6NFCjGaHTY9hZjvdD2T0fBTvMfoBj06qMmrfWdIIjJB3vUuMp+AELdEzKtxL1Rlt20ajYPa2pb7lWHybNf9f1RI32UKDE9fO9eGzqUPK8bBJczIIRc9EddaCAws9PVuQ3luNsa8txloaY8rWJpHkZXbUDYNK3T1AEg+Xb9uDLcF68xPAJkDRMoBYUHDWF+V0nUY1I8tf0VibNwLG1tFOdAjBNxkknlQSWAGvQRKGJrpG29Xhg44+grLjwaHUO0DpZUF3wpTzWD+kJ76EZfXsmS2YlUUF20DUy0aNdiB5WdiekQU15e2LK18z9VlK7aPIKFB8hhfmuElSVEM3SyTszcvdeSjO4C6+rYUDYxNl9H9FqzC0tiymkAq8qNrOs6EuIhW3skChhQZ8fwmOZwWAKjPL3tfMZfZRPDeMjFlxCYy2lJEDaxVMzN6pQ7dW4vel7Vuyh9IgZnMiONnKaX6gxeVgA2jp6XRdVHaJdvZ7N6OltQsrJ6itrjN6mcrZAb4MEVpBJ1UdxjVluAFaNX5zHmqrR9FaQZIV1P1nbTJ5djfs3UCcYeSje/guSrjmT/lmcVrk9IBIAEIX1bCsAKEkbsFGi1VghBFndifoxtf0ihmtoCRrVgvN81MDC/g9zqhsnz1t9eI2d4OREYiWmjSR31KQSqkgUpIKsGMaFd93u9t9mW4JSZIWSUqWiRnBQudRBPQAQWHckeQBO+Cs+XknXODAL1DSpx53rZ6qiH0gFauK6aMjrXYIka1vGfNCwIqjI2xvFZ8dz/Plll06NZZtIN1Y9tC/uGLZF6PBoUtKSzrGy6UsKDu19VsN1CkVZYChYwu8c4SXL5SSUuzsHVFIUqoFzqwN7l/gxa7abHe8Nc2UjnZZp8c3B8d7ifePN24134f0up+LpGYvhXCIHjYsSFFrIrKCTtuwUftwvPDMEqQ7syxxIiEFSCo0kG9O5OkbjE/xjwwTxhGqhJDJuL/AEcqSV+0KRf04QZbgUqYm5xLRyRuxphr0RwoO0go3G1E2KlcEG7Od2d7Gx4yXTU7K7FwJzyW3830HX8JOdfeyhoaJUofB7D4Vj9YHlYO48EQ8vQGkHUG1LoVr5XJ8kobW1AVZPltix4MQm3TnNyLoVbyXAsMTwurS3CQVspvUccQDHRdaYxsCLJN3sAHgWAvM7NKxm5oYMykASCQMF6bFCRq3OLJgwcunzvdX3RdCRNwhEVgXU/wDMymo+os4kbUOXpFuqt0hTttsSDBj9H8QIUvIYghXQdNklpXYlgl1qkZhRG5N2KAteDALbOBQO9Z/couhVd/R/CzameYsVcE/BAsWZm1GowLBY9NaNhanEvw7hCKF9Ss5HLZNJ0BepYUY9KAgkQptekb0BeHuDA62zuFC5F0JL4RwtHl5A6vIxCaBq0UOmJWPSgNkQx35DTsBZt1gwYrySukN55qlAotHAPxCL7U386TBg4B+IRfam/nSYMbVH7g3BeeVyjjRFPjOZ1o0ihlLKuoGhloiSSoLaR6xoXQNV3xHzPCgGeMPVFCxlaNzRtEjMl2SB2AHURV79jjZx5I6+L5loi4dXRgUsMtZeIkgjcUL39l4SxpmllEijMCUlyHAkDlhYfqqyRvfs88drZw7iWEOpzPGmfYqxzTKHhDWC6TR8r4YIxNlmjjMhHRqXsBuGIphVmwPX4FmBoyZfYyAnmNtyxJrNaL0gxutgHdfZROgZjPtEswkzDIzsqkO7EsBR2Bv+0K35liPOsY5mPOppQtMeZrkVFdn1FlOs6VJ3Ksb8yCb88S1lr74/r1ikwU5PR/MHUO8QUyIhKvZJMnLfQCBqKm7Fj6LwufheUOikxjmI8isWOnlqnMLk6b06b7Am1YVtjwZrO0TqzdesT8L3Vy1n7Lkm/Jj7cbM77sEyWkqSRAQx8tWGnQD0oV7tRJNHzJ7YVplBxcNqMEwzXo9mVzpeLRrdQ7kr6p02wCmrINVf7LxoXgPMVeqEV6wLkaCQpUMdNAtrSqJHVvW9ac02fCqXfMkNpIBd2J10ynTd9RI+smu+PH8bzpEcQM6miUC80O4YUSN7YGidtibPffDAZ6YPBS4LbFwNOxAVoSx00NZvcRE/J+SJoiftCro1rbgvMcrmqEcHl9Ktb08ayA6a2FML37+3vjCGLPFgiHMEyGBqVmosa5Oog0rDStaqI0j2Y9z8GeYFJTO4ZUl0szsHsRqpAJOpgGQV3HnVYcHSVpfakwSTBjfJkJFBLRyKFOliUYBTtsSRsdxsfaMaMXAQck1S/A/Dnnl5UYtncAez1Vsk+QHcnEjK+GSSS8qNdTjXsCPkAlquvIHEbwXOcqZZK1cuVHq6vToarra6w0yPEbxTCVVS152kaVB+E1XqYAM9Xtqvt7NsZVwjd5ZLXpu+q1vgwzixR8WAf0xSutD+NN60+KwZjUvODFiilex6G6lqtheq69p+nGqLwiZioEbdZcLYqygt6v2DFhb0hyFi3KjuwVpnGndDQo9vg1H0VjRmOOHeaOUxrcbSMAGYXrjWM+ex2vUK3OKREfSVpklsAA4oDA7RStMKDf1quNCw7qe9dj39n1/RjL3K/bQ37p/wDGH+e40eYRq6BVSVH6SxJCk1YJpm3PUdziZmPSLIZLVOgNIQC76mDBh1NqJsaiQfLsNsF2PpJ5ntdBSIVx293eqvN4fImnUhGtQ6+dr3vb6PuwJkJCpYIxUabNfrEhfrsg19WLJD6RJlFaFOw+U4o97G+1mifbjJPSLIFReUlIqr6zi6Gm+/sJr2Gj5YLsfSTTNbfgjvVaj8OkZdQQka1j7d3bVpUDuSdJ+7Avh0hkEeg62flgHa31aas7Xe2HOf40klVAUAKzLKDqc7q0rgUTQ3kNsNzQvGWa43dzEeWo5cySgFnayjOyjc7eubI3ba+2Eux6p4ltfwxt25aJLG0qq8Y1gPQdQD1aSCAfqJBr6R9GNEkLL6ykfWCMWqL0hupB5SEjTpJeQkAci7JNsSYE3O+FXivE0k8KROLCaSGLMSSE0HufPufpwODKYOToZLQXc6IAHM1HrRJ8YTHpP1H/AExnjCb1W+o/6YiGatzAcW7cV3XiBlGXfU7xrtbJrsDUO5TqVP1mBBC2bXuEsPi848NDkSRyqkIMkoB12UDPsGZRVnU6dN2wIBOLJns+kKa3urUdKs5JZgqgKoLEkkbAYRZXj3LusZ67cRFgFYiLXEZrdqqlUdRHbzrHDWYPdFhHeAdX8du3PZgsjNK5qBkOMMzTB4lcrEJflo1CGFj06GHU7tVHsrdyKO337y0D7nXSR62t6vrIb9FfJ0oX1VekjpOGy8X5YkDU4JvYxSgrQdqYFLQkISAaJ2q7GIvv0ykgIYsYyY1BaN9Lli+1FfkmM6r9UjfFi6HGps52apO1aMzxhIIssyw2cxrBoseWRsKGjr33N6aCk1sajwcbzAKr5bU+k6grOS5EYk+DHKo0Cuq6rUK1Yc5nx2KFF5Sq8fJlkXlldOmJokIFbd5PLtpODL8X5V2VVkJLSNEBocda6bu12Fum526hhgDbtRBUY7Tqc9KZdiXtUPwXiWSafSyLoaJWVlLFSwLWqFkUtYGqyBsNr74y8B4okzMiqYAikSFmLNtp5VKAYxbgyFWGwBRqJxKl4wyyuyM7AoXDExy6bUSFqbRpP6KQbHcqQLOMH4wy/ZWYtRNFJFoguCrEp0uOXJ0nfoO2GuYXVpARUCmeHX60R2pPkeNZ6hWTL2zAamUtuOTDLYXl+vUhJQdgjUTWM/DeNppYppTCoCZfmJGGa3YSzoabR6pCIe1jUNjezODjTLlQx5qXWxikuy1BdlILnZggs6TdVvjLMcWxcmWSIPKYpVhKBXVuYzqgFFbq2G4B/biQtBw5PQkgVqaZ92OSTtSt+OJVKK2XAZpki2dyKMjxM1mIbhkZqPyaN3Yw/wDAPFjmYuYU0dTLV2bSkkvYdpBIv0hQfPET355XSG1vpKgg8qWiD6oHRuzAEhe5AsAjfErwHxHLyx1lhpRNKheW0QUUGACso2o+Qrv7MQWhg4sniS3HPGnj2JRnmpnAPxCL7U386TBg4B+IRfam/nSYMa3H7g3BUSuUca+IGHxjNOFVtwpVroq+VjRgaIPZj2IxifSTmNuiLZpG/tB67mTYiS1AavVI7C7xH9I//VM19uP+RDit47ezQRyQRl4rzR9FWJIJTzwni6XLgAJG4DM3Vr9ZnhkvZh2aJa+s3eM4+LWMqSSRqRHDNEFUst64jGLOq/MXRB71vhBgxaNnjJJpn902pVkk49nZmYrHbLXywFOqdgwAfc/DuKNg7WLF4zk9IEzbGOPSS5YAzDUH16htICN5GOoUwurrbFYwYbyWHopalWE8bzbUsanSVJ6zfQEU7uaZaVgf1lB9t65eMJWmSVlQlY2j03IAyspVuz2hP9wrVbYRYMKLPEP4pKlWWHj6dapIrUqRfMNUYywPXvq5SbmyN6IvBBx5MlUkdKFCg6zQUQAV13/YqfrJxWsGE5LF0UtSrFnOLjLlWhdethGuoXQVDEd7c2x5e/Tdk7104ruDBiSONsYo1ITVOeDQpne9BbRNy9enTzeSOXerpu+17XWG7eGZaTxB4w8XKkecLpLKIj1aCSQFK2BVEisJPAuGM1mVdoIWkUPpJBQUdCGuph5EYZ/m+8Q+av8AvRfiYzLhFj+VS82vPJ8VpXB09mFmjJnDTxYbSowOvZ6zTv8AIWRYkrp0lUkAMhsCQTsq+v3UIl9zZH7VeU4aglL3OIqmlRQdJUIskK2SWuyJdvI6DZ88R/zfeIfNX/ei/Ewfm+8Q+av+9F+JikWuP/zVts8Da0tg7SD9Spx4cyySZdS5cPMyy2yDSpjicKdLUGGphYNEg77YyXguHcnMUoG/6LUp0xtprXuwDEbGrXvhf+b7xD5q/wC9F+Jg/N94h81f96L8TBcd8NLymHClsGXVqTr107lo8c8HiijieKQvr9ZSFtbjhkHqsf8AuFfrU4TYsH5vvEPmr/vRfiYPzfeIfNX/AHovxMROhkJqGkK9DwlZGMuunaTrUKv4MWD833iHzV/3ovxMH5vvEPmr/vRfiYbxEnRKm9q2L4ze8Kv4MWD833iHzV/3ovxMH5vvEPmr/vRfiYOIk6JR7VsXxm94VfxhN6rfUf8ATFj/ADfeIfNX/ei/ExqzfAeeWN2bLOAFYk6otgAST6/swogkr7pUcvCliLCBK3LULrHjzwCE+6KERaMEklQCZFCEsCNNNR1WKq8JpYvDIAL5KrcANPapUZ5RfqpFKAizsw73eHni+TSWPS7mMa4yGUqpDrIrR1qBF6gNqN9sK4OA8unq8wDpoWu2mMx99NmwbNk7gVW4PA2aSNsdHvcMTgMjl69Y5kQarWmT8OoxHkrtICjyDUypzQx3e2UAy7nyB9mxkvD/AA8xxugjCGTRGS5Ad0kl9Ul+u2Mnt1A+YrGZ4Myza11OfJhqWwSuYq6WwazLn939sluEoisQZpGMUjyhiVJZncyPq6Kosb2AIoUe9yunjy4x2f2P4RQ6LDPz5GXll3gfTqaMB1tqAdgoVusUFJXcGgSO2NOXi8OUhw0CMsitvIAyvIqlAwLWLCrSHYaBQ6RWK8CxgqOZKY1DkoSLZmkWUknT25i8yhXUT8npxlPwFA4IZpasEDUvSLZmC9O2pmZie4J6StCgPgAuiR1Pz6r9diMdFk6ZBtWvkgkOzK7gGi8qMzKW9UtLIL7W31Y9OSyCIhJhCspdCZPXVVcs4Yt17SuS2/r2T54zbg2Etq1SesH06hWsOH1erd0AvetPle+PDwTl9JADAmMxlgRZ6o3BNrRYGNK2rbcHDeOi+I5FDotIyvh4a15JYaCakvRqYzIx6+kbWG/VAA6dsZZXMeHguqSQdbwyMeYKZ2ctDTaqPUhIVdvo3wR8CZcEm5OpUUi1ApV0eSiyR7bryoEg6z6P4NCpzJwq6TQZRqKtK1kaK3MrbChsKArDuNgOBlds9eSTHRZRZfw95I40MLvpKIqvqoRBWrZq1KGXv1USOxOHeR8NjhB5ahbq6vehQ7n2YhZHhmOKRXQuCoI7iiCoUg9P0A+W4+sFvinaJgcGOJG2p604BaOAfiEX2pv50mDBwD8Qi+1N/OkwY2KP3BuCoFcw4kyjS+OzIixszSJXNGpB/wCmitmX5WkdVGwSBse2F+Z8KhfPOpqKNuedABV4tELsCyUAuoqHCA9jW2NvHOQefxjMxxqGZnSgSo7ZeI92IA2HmcLfeZmhQMajv3kiGmr9a36OxrVV0ax2dnuiJhL6cwD8qsc09i4ASWmjmYIWhUAIGNNDG7PvIK6mJK+Q7WaB0z8BokayNmCobamjAIJliiXUOZ0j4S2810sKNYTng3M6dRiABvu8Q3DqhBttm1Ooo7742ScE5lQOhNRbTpDx2N4FUnqqiZ4wCD570MPvGo/XHcEdidZjgGO1AmaOhEG1quzMyqS/wnQSG6VGoEo24xDznA4jgMhzCKymIMrrpC60RjbAtRBaq0kmifbSHxLwSXL6OamjmIHTdTanz6Sa+rEILiVkchAIlqNwSVGitPhPDEc0UbElda6TJdhZTmlQDTYs8mzp/bj3xLg5IDGTMJA2YWIgLp6dbA9Wo6XAWytbahiq1grEnFSXq38NKfdFQrrLwFFzdHuhl1M4VDGCwCqWogS7sRVDzBB27Y2+H8AxfBGSVpBJpNIAu3Oy6MdWo2uiUm9qon5NYoukewYNI9gxGYJiKcZ4BFRorjHwVEyrU5GqiraBba1gZAy8ykoyGyCex77DCjiPh8ZXlVIZOYrG9IUdJAtSGbUp7g7beQwlrG/M5x5K1uzUKGok0Lv/AF3xIyOVrgS+o3BFQut+hL4pmP8AMf8ADDjouOdehL4pmP8AMf8ADDjouOOtv7h+8qduQRgwYMVE5GDBjRnc4kUbSSMFRASzHsAMCFo8Z8Yjy0TSytpVR+0nyCjzYnYDHKvDfSrMM4ZJbOXfpMQ35Sj1Sv6zC+r9b9igJeNOL3z017rChPLT/wBizf3z/wCw29pOcnCWjwz3W5YOzqETauWSRqO12SDX0VjzJbS5zv08hiu3sPAsEMANt96SjQNorl266ZaruuVzKyIrowZWAZWG4IO4IONuOKej3jo5RxDMby7Huf7Fj5j+4T3Hl39t9pRwQCNwRYI3vF2GUStqFzHCFgksMxjflsOo9ZrLBgwYmXnowv4h+KZj/Bm/2NhhhfxD8UzH+DN/sbCHJCRcQeFnMQGNSqnXG1tqrokVyDpIO+mtj54Q5bgmYS6pM0ZFqIVcg1GOJkBbrN9R1fTW92cOuKs8kOVkkkeREUCzGQrnqACq3ySxpdVitV2KsLsn4zImQEpbmGFYnlkFOkkfS0xjcH4TSmoah3Ze2+Mkszp2w/pnAupltNNvd4K+aVxUX3jTBUAzLDSKO8m7ciKMteuySyOd7FSH9rPwTht8vmHk5xaNoo0CEu26hQWtmPmGO3fWfZuuy/GMilEljBZ3QbHTWtIH0oKPMdedZWx0xu17VjRB6QJOX+gDuqRljzAgJOWfMOdOklB8GdPfVd2MWHst0jSMCKf45Vz7+1JVoV3wYrI4sYQh2SOzmZYP0hUKFeTTqJQ1IVQALXUzLuNW0LLcdSDlrJCCzvp1BwoKmqIBX19yeXZ6VY2aIxQFgnNaDLrCdeCueDFOj43kZQTBp7NSPzCw0ByoBRaJDoB9JI8gTiePS0kcSpHqdY21pIZU3mEZ0nQutSuqnHn5bYd7OtGniEXwrngxVPF+LpI5HjjjQmJwCGemZeU0hJGg8tTXS3Vq0sKFYjv6ROqUJBq5Tb3Jp6RHPIxPRswELdO4OpeoWaRvB9oc28G7K5jLv60XgrngxURx8eaI+QN5lj/SixbuvUCoqXpvl2bF77b27FeazyQ04wUru+yUEHJaOAfiEX2pv50mDBwD8Qi+1N/OkwY2eP3BuC88rk3HHiEkHjGZkibS4ZADQOxy8SnYgg2CR2xDbjnMkgllsRlN1U2xu3Iqmbc7G1Go0BeNnpH/AOqZr7cf8iHFbIx3FlijfBGXAE3R9FWccSm8nF2bYKGmYhSCLCXYZHBJ02TqRDv+r7MZDjHN6i3O6ibvRF3qMbdFD9FH+1Ae+E2DFriIuiO4JtSpef8AFZZtHNctoXSuyiht7ALOw3Nk0N8RMGDEgAaKBCMGDBhUiMGDBgQjBgwYELsPoS+KZj/Mf8MOOi4516EvimY/zH/DDjouOGtv7h+8qy3IIwYMeM1DFROWGYzCxozuwVVBZmJoAAWST5ADHz9x56UDnZzHHa5RT0jsZCOzt517F8u/ftv9K3pK92Mcrl2/9Op62H9swP8ALB7e0i/ZhIvo6Y5UzLmIGlEHuk5dSS4hvdtQ2sea/s746yw8CwcRftxpfwaMaiu3qO/Abc0kVqfDK2SLNpriscqya1L2UtdWnvpsXX01eOi+NeLZTMZDMujTAGSIKjBBpKppjVVB/RjzPfHHfDfENPS3qnsf1f8A+YdKL7b32reye1e044fhLg+bgqZ0EgqDkdhGvmNi02zzwcLxstDXFpZSo0oQTXfTA/0s8vAzuqICzMQFA7kntjtXCsUmRgjjlk5iAdR8ofPpPcxDsb7dxS7BRwRwiMqnNlA5zD+Evsv9b2n9ntJkeB8ewZqYRKk6a1donkTQs6oaYxm9677gbY4t/Cs7Zb1lFWs97Q/jPurkFz/DfCLbY4Rt90ZHU67vW6/g49wiyGa5BCH9EdkP/bJ2Cn+4T29nbtVPcdrY7ZHbIhLGcPodCuVc0tNCjC/iH4pmP8Gb/Y2GGF/EPxTMf4M3+xsWjkmpZn8+kKF5CQoKjYMxtmCqAFBJJJAoDzwtm4zyiqWMw0hUa9LkENpqiF6j1pYFldQurGN/EUcRg+GcogeIllLA2JUKgFeoEtpFrvvtiM3CuTKsugBWRVIEkgAUaB00403oQEii2kXdYx2FlnuB0t7PZSmzXb+F6BrsXmb4zy6ByrGTlsUcKCCpCO/mBq2Ru19j7MZpxhliwUvp1MqoWBGpjYIqrTSek6gKYgHfA/C2UIc6BT1qOt/1WQAdXSKdthQ6r74j5fw3ImNZlrQg5gcvKLFLIWYs1yKdSsdVgmibIxMG2QjBrvDP+/DrSc5T85xAkbBaLWsbBlIIIeVIRvftYH6hjXkuLMrM0axyhjKXCCmGrTeruorsavvW1425jwbLu0ZZVBioIFYoBRVlBVSFYAhCFYEAgEY1ZHhrKwurxppYFqPMckkijqtzrodgb0+VYiHJrmIde7Kdvh4pcVrh4xy5DamKFZGjIKvsQ8iatgQU+Ccl/VXSbIo42QcW5VygWZSXkaJRTC3WrG6/3l37HUKJsYyl4Wy7d4/Oz1uL6pXINNupM0lr2IaiCAADL8K5aNw6xkMHZ71yXZ03dt1L0rSmwNIoCsKTY8fe8PWfgjnLTmOMssjspcko7JJSORGVjkkOo6e1RtuL3FeRxn778rZHN3DpGRpksM96QRp2Fggk7AggkEYym4Uyzs7NGS0h1Mdcgs6XX9bZakfpFDqJq8eZjhHLOSWjJJk5vryAB+o2AGobsxIGxJsi8L/wsPe8M0nOUHL8XZCMO6yBRszHRKLspXdLI+FQgDye+xvFlVrFjscJ34PypXQYzpoLs8g2Cwp3D36sMY//AB+k22iiCqFUUAAAPYBsBiG0OgdQx3q7b1OzJKK7Vr4B+IRfam/nSYMHAPxCL7U386TBjY4/cG4KgVyjjLNcvxuZ+npmhPUAwHwMG5B2Nd/rAxFbMZc+INIWWRGmzLHmKBHuZOUQ3Xqu1NslA1YIvB6R/wDqma+3H/IhxW8dxZYg6Bhr/EDwVZxxV5bK5GZiiaCdTlVjBQtXupwNQRmVdohYFVW1VpzzmW8Njdk6C0ayRi3NMdWZotSbuNEQ1eesewYoeDDuSHpmiS8rhm8lk4sxlpNuXLLJI6t6iwhyi0un1HosNvVoYzynhfhjKC0wBLISrSsNKGNS63y92DkgHz8/PFMwYdyY098+iiqt7+HeGqiEyksQutVkLaSZIQSDyxq0q0pqt9H07758l4YxW5FUAQq3LdjW8YavgvhLBl1OaI0jY3vScGDkx6Z70V6lY/FfD8kmWJim15gGIUGLK1onNoFBsHL0for6MVzBgxPGwsFCSd6QowYMGJEi7D6EvimY/wAx/wAMOOi4516EvimY/wAx/wAMOOi44a2/uH7yrLcgjFP9KXhuanyDplDv3kQDqkjo6lQ+32j5QsedG4YMQRSGJ7XgVoa45JSKii+NzjqvCfD00GUzEcscYy+ZyTz+7IybUaV0xM9URsbj89R3ww9LnoxvXncqu+7TxqO/mZFHt82H7fbjkf5Tl5fK5knKu+XrbRfe9N13+jGmMnHC1naYnAUIvA4kEY4ZbxsKpkXDio2Oz8A8ESZWOPNZte/qKe8APqtJ9fb+5YvuSmn0SejK9OdzabbNBGw7+YkYf7Qfr9mOyMoIo7g7H6ccj/5Za4uEmGxsyGbhnXqOmuu7O3ZXyQ1LTSooRqOtJXahfs39v/tjncHjEU3i2TzEMwzKTx5hFjOxyoVAWYC7GtlIOsXvti/y5f3OwXcxMajJ+QT2Rj7P1T/+J3rVGg8Hy0DPMkMUTNZeRVVSR3NkD9uMIfCeDpZIpWkuIIFMiCCK66HDQtOZXoVvgEKXmnUIdW61RFXd7VXmTdV53WGXg8LrEBJ33oE2VW+kM3ymAoE/69zF8MyBZhLICK/Rofk3tqYfrkHt8kGu5OHGOx4A4LfY4zJIec7Zpv6/pkq8r7xoEYX8Q/FMx/gzf7Gwwwv4h+KZj/Bm/wBjY6M5KFKPFfDFnQI9UJIn3Ab9HIslUfbpr6icV1PR1CBGurpRIVI5cfXyyhOo1ZR9NlO2oltziweOQs+WlVGdWMb0U9a6Oy7Hc9tt99qNHCzLvOuSj+DYFFyZ6STI6ryWnBQgaWoOumyT9ZrGRWaSVsdI3052X3xV8gbVqh4HjTLNl1alLwv6iFdUaxL1IeltXLs35n6MQj6NI6Uc1jphaKyiGwYRCCfoHrV7aqt7D4h4iiMVjsaXKh42ZwW1yKWIcXpGldAF2a3Io6ZfFfEqrksTIy6vg65StBBYRg+xEjSmyDuv7DdYbUCaStxrtG7TRNN3RS19Hqa3dpCxd2krloArEkgge0eR77D68bspwKiSxScy+U7sBoRbvTVkAEydI1SGy1m62pfH4j4kFVhEzNpjXqQgd3smMSEhtVITq9Xr2HZ00eYOeXd1gXWSBeljyowtnV2DM+1VY9oBwySS0NqDKMjlTYMssK1oEopon4wYpPh/iXiSJCrRcykGtih1MeRE+ljzKDBmkBYkBilbXjDKeL+JnSzRbtywVMRAUCTMKT69hmAhu/VDX5HFQ8HuxN9velvK84MVvwDNZt55TMlISBvaBK17Rr1c0HYF7W9jXlhdHn8+nL0xSNRy0MgkXVZBm5zIQ3Ygx/CHbb6MM5ESS28MKbdUt5XXBhTw3m8xJGxzKBHDsAACvTQ9pN02oauxAv6S2xUkYY3Fp2aJRitHAPxCL7U386TBg4B+IRfam/nSYMbVH7g3BeeVybjjINN4xmUSgSykljSqq5aJ2LHyAVST9WK9mfCpEmaErbpqsL1bBdZI9o09V+zFl4x8Q5PjOacrqF6GW9NrJlI42o0aNMaNHfywtficNmue0KgVKpVDpYq8RiGpyCCyqRR0+XbHbWV0giZdFRcHeqzqVSZ8m4QSFSEJADVsSdVC/b0N+6cabxasnxmkUQiXL2g5fruCTokklAYiMAglwp23UEee2qLjACeaXlE81UWi630iqdhHTq3yhSlqG+1mwJJceZuxGPr7JKBIMrlXkJEalyBZC70NSrZ+jUyj6yMadQ9oxcY/SF6+qEtqewOYAAuqFgCOX1EcogGxQdtsex+kEU2rL6iUaMHmVSkGh+j3AJuvbhvGz/D8Qig1VNvBqHtH34tHinFglRCRcnulpXBHaNXZ4YtXygC8m9CgVFbYnx+kjrDvBrq6uSqutX9nuCAAR7MKZZaVEeu1FBqqXLGVNMNJoGjsaIBG30gg/txmMq+orpOoKWI89IXWTXs09X1YtbekI6f0R1d9RcHq5IiDbx3YIsb9iRvd41y8choGj5HUwa31+bQNATWjv1Wd96r6cJxs/wAPxCKDVVPBgwYtpq7D6EvimY/zH/DDjouOdehL4pmP8x/ww46Ljhrb+4fvKstyCMGDBionLw45tm/RNlU8RXNMKy5Oow10LNY037Iid9Pa6HqmsdKxjJGGBBAIIIIO4IPcEeYxNFaJYa8W6lRQ00SEA5pNxb4G2byk2XVlUSRuu63uR00bGmmAN744pmuIM1Mr5rU15yEeGBShHwoTLlvPbrkzIDf3TtvjusMhhYRsSUJqNjvXsRj7f1WPfsdxbZfkLL6VHIipJeco0LSy2TrArZ7JOrvviFKtWQ8KWLKrA5V40jEfq6RoVQoBFnyHe8RfCPDWYhnYtGpuG+7Durye0j5PtoMdyKmH/wBQa/sQf4rD/jB/eP0DqYjEElnilc172glpqOpKCQvcGDBidIjC/iH4pmP8Gb/Y2GGF/EPxTMf4M3+xsIckJT4p4jyY9eln6kQKumyzuqKBqIHdh3OEmX48icqEjlbWI9H6MatYiNUXtdIlSyaBs1qrDvxTNpFGXkBYArQC6iXLqIwo82LlQPprtjRlJMsY1mURKjCLSxVU89MQ3AogtpA8iaGMdhEYjq9hONAevT1/XoFJH9I8SxtI0MygKGF8nqsQvS/C99E8bUa7kdwRiXNxiscKyujMHlmQaNIpYzIdR1MN9CE0LJOwGG0eTgkXZInXddlVh0lVI7VsY1FeWgewY9n8KifRqjUiNi6itg1EXp7E7n9u/fEhks2A4sjHHHqy70UOqRHj+IHeKYWruDSdlaRV+XtqMUlX2qzV4yHH0PM5ZVw1RknVEVUsUWiyyEWNa39e14crHl2fQBEXVXUrSllVtDOK7gHUhI/vC++PX8NgAJMcQFKpJRQKBGkHbsCFofQMF+zVxjPekx1Vfh49BBZomAtgq6o9TbRsCSZAqdLHZiO3fcXnP6Q4UUsYptNqAaTdSZAWrXYC8sk2Afo709fJQXoKRW4LFSq9SroBJFbgVGL8un6MZLlIZAGCRuG0uDpUg761YGt9zqB9pvCmSzZmI9/r14FDqpYwYMGPMT0YMGDAhaOAfiEX2pv50mDBwD8Qi+1N/OkwY26P3BuC84rj3pH/AOqZr7cf8iHFbxZPSP8A9UzX24/5EOK3jvbH+3Z/qPoqrs0YMGDFpNRgwYMCEYMGDAhGDBgwIRgwYMCF2H0JfFMx/mP+GHHRcc69CXxTMf5j/hhx0XHDW39w/eVZbkEYMGFHFSzNlnTLhjJJpS1fllVZgJGD0dBCaqYAkGtsVE5NrwXime6PE+V6lERRatIid9ZKRyiMMwViAkkgLEA85R8msa4x4kZYeYrKpmieTllStaYeYCTLqWMHVSqDfVY7EiFdJ4FdSrCwRRBwv9yyt8E5uMd3vqdfJT7D+s3mKqix013xDPeKcwiKLpWZQLEPwkfOzJJB5lqvK9zgkiwdW3ciTHmfEfcsxdam51IEWIsIrXUYwZNDkdWkuVJ8wfMQrXGoAAAAAFADYAeWMsU7Kw+ILDO9j3Q86FVYho1RoYo20DVsiSF3ru3LPctZiSZrxV5BcbImmGQ6OSSD7ohdowS3UREZUYmgdG3e2EK+YMVfhuTxBnX3UAihZCwCxi2tQoBV26Rb0drAW97u0YEIwv4h+KZj/Bm/2NhhhfxD8UzH+DN/sbCHJCT+L+HmaLSrBGDxurEagGjkWRdS2LUlaIBBoncYWJwgPcnuZpGdCYiwYCqV1dwgFFdRBO7GiforFhGDGLstMkbbrThWvbqvRoFTIeAXAUNmNdCmbSwZ7laRgSJKCNqsir1i7rbHsno/PWUmCl+Z8liKdswSCvMogiSFSPZAv0AXLBix7StHS8Am3AqTJwTMkSrHLrk+DTX6pUaMtE72WN9EL7f3x7LxO8a4L583MEgVOUsYjZWZTpcSLfwgGm1GwAO3fFowYT2jPUGuIrsG3+sEt0KlRcASCQO2ZBqZ5fUYEangY6TzNmPJIJIN8xtsNuHOGGyruxl5mpIkAphWhQu9uQRttQFA9zh/gwklvnkaWOOBwyG9AaAjBgwYopyMGDBgQtHAPxCL7U386TBg4B+IRfam/nSYMbdH7g3BecVC8Z9GOUzU7zyGYPIQW0uALCqgoadtlGIX5msj+tmP4g/pwYMWm2mZooHmm8ptAj8zWR/WzH8Qf04PzNZH9bMfxB/TgwYdyufpnvKLo0R+ZrI/rZj+IP6cH5msj+tmP4g/pwYMHK5+me8oujRH5msj+tmP4g/pwfmayP62Y/iD+nBgwcrn6Z7yi6NEfmayP62Y/iD+nB+ZrI/rZj+IP6cGDByufpnvKLo0R+ZrI/rZj+IP6cH5msj+tmP4g/pwYMHK5+me8oujROfA+Co8mjJl5p0Vm1sLia20qt20ZPZR92GX5Mf5zP8AdB+DgwYrucXGpNSlR+TH+cz/AHQfg4PyW/zmf7oPwcGDCIR+S3+cz/dB+Dg/Jb/OZ/ug/BwYMCEfkt/nM/3Qfg4PyW/zmf7oPwcGDAhH5Lf5zP8AdB+Dg/Jb/OZ/ug/BwYMCEfkt/nM/3Qfg4PyY/wA5n+6D8HBgwIR+TH+cz/dB+DjXmPBGkRkbMTlWUqwqEWCKO4i9hwYMCFh73z84n+6H8LB73z84n+6H8LHuDFH2bY/gt+UeSdfdqvPe+fnE/wB0P4WD3vn5xP8AdD+Fj3Bg9m2P4LflHki+7Vee98/OJ/uh/Cwe98/OJ/uh/Cx7gwezbH8FvyjyRfdqvPe+fnE/3Q/hYPe+fnE/3Q/hY9wYPZtj+C35R5Ivu1XnvfPzif7ofwsHvfPzif7ofwse4MHs2x/Bb8o8kX3arz3vn5xP90P4WD3vn5xP90P4WPcGD2bY/gt+UeSL7tVI8K8NXLRLFGW0rqrUbJ1MWNmvaTgwYMXRkmr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data:image/jpeg;base64,/9j/4AAQSkZJRgABAQAAAQABAAD/2wCEAAkGBhQSERUUExQUFBUWFhQXFxcXGRgXGxYYGxcVFhceGBkeGyYfGBkkGxgXIC8gJCcpLSwsGSAxNTEsNSYrLCkBCQoKDgwOGg8PGjUkHyQpKiotKSoyLCwsLi0sLC0pLCwsKiwtLCwsLSwuLC0tKiwwLC8sLCwpLCwsLCwpLCwsLP/AABEIAKQBMwMBIgACEQEDEQH/xAAcAAACAgMBAQAAAAAAAAAAAAAABQQGAgMHAQj/xABJEAACAgAEBAIDCwkHAwQDAAABAgMRAAQSIQYTIjEFQQcyURQWIzRCVGFxcpHTFRczUoGSk7PSQ2JzdLGywzVT0SShosGCwuH/xAAbAQABBQEBAAAAAAAAAAAAAAAAAQIDBAcGBf/EADwRAAEDAQUCCwcEAgIDAAAAAAEAAgMRBBIhMVFBcQUTFCJSYYGRodHwFTJTkrHB4SM0QvFiciSiBjND/9oADAMBAAIRAxEAPwDPjvibNx+I5iOLMTKisgVUYgAcmJjQH0knCNOKvED2zOaPnszHD3x/NpF49O8hpATd2O+SVQLG4skD9uMst45AYAqOsR5WUAQzyxadD5wuOaqljXMQ126vox1UTI2ws/SB5rcaDaoDnmq8OLs/86zO5odbbn2fXj1OK/EG7ZnNH6mY4sfhfjWURMtCZKOXky2YMh9RpDITOAa1EhZK32+BFfSjyWdOWXNoMwPhIDo5Uj0XM0RrsKfQrfs896xOGROqOJHdnjuSY6qOeL8986zPl8tvPt9+MfflnfneY/fOGfjvjEDwTKla2/J/VqY8zlwOj0pFLoJ0/TeKpiaKCF4qYgOwaApCTqnHvyzvzvMfvnB78s787zH75wnwYl5LB0B3BJU6px78s787zH75we/LO/O8x++cJ8GDksHQHcEVOqce/LO/O8x++cHvyzvzvMfvnCfBg5LB0B3BFTqnUHGWdOq83OaNeu36qn/7xs9+Gd+dT/xG/wDOEWX+V9r/APVcbsZhwjI5lrla00AccBvWtcE2GyyWKJz42kloqSBX6Jv78M786n/iN/5x778M786n/iN/5wnwYo8dJ0j3r0/Z1j+E35R5K2R5zxJhHWakuRdSL7oGorpZ7K6rApT3/wDvEbKeNeIyxyyJmMwUiAZzzDsCSBte/Y9vYcZZbi3S+X1Kxjhi0FRo1FtEiEhquuvsT5Yy8P4mhy6cqOJnjdpDKZNOtlaPlAIRstAv3v1sT8ZX+Z7yvINkoD/x2E4U5rdTWvXQCnWVM0eLWRz5tlhY/DeUraY/leZ+7zxrmk8VWrnn3n9zj4a7l9nft9PbEr84aUBym/sgTqFkRvC6j/4y/vj2Yxn9ISNR5J1Kda2VIMvLlj1MKs7yK1f3cPL29M95VYWebbZWfK3Tfr4KPFL4ozunuiUMkgiIacLchvSq2w1E0arvjRH4l4kZI4/dMwaROYtzUNGlmskml2Vu/sxMynHUanWY3Vicuz6NBVmiRo6GoEqGXTuNxR3xEg4lgWSCXRKHii5RAKFa0SJYsXY1jv7MNLxhR571K2zO51bMzLDmtzp9K+CiZvibOxtpOclY7bpNrH7ykjGj34Z351P/ABG/84i+L5sSyFlLEED1ggOwrsgAxCxA6Z9cHHvXrxcH2UsBdC2v+o8k39+Gd+dT/wARv/OMZOMc6AT7qn7H+0b2YVYwm9VvqP8ApgE0lfePeiXg6yBhIibl0R5LvwyA/wC5P/Hm/rwe4B/3J/4839eJQwYzz2jbPiu+Y+azC43RRfcA/wC5P/Hm/rwe4B/3J/4839eJWDB7RtnxXfMfNFxuii+4B/3J/wCPN/Xg9wD/ALk/8eb+vErBg9o2z4rvmPmi43RJfFM/Dl9PNmzA1BiKkzT7LWonQTQGoWTQ3x5D4jA8vKSXMs+24fNFN0Eg+EB0bqQfW8x7cauKOHHzRUrIY9MU6gqzqdb8kpqCka4+ghlJ3BH1henD+aR5mjWJDIvQRmcwEib3NHEB7nEXLYKybMaNV2IrHpxWt7ogTO+9Q/zNK1w8M9qYW45JmPFssYucMxM0ZdowVlzDFnUsCqqGLMeltgDsL7b41N4/lQwXn5g6o+apD5sqYwoYsHHTpAIs3tYB3NYX5Lg6XLMphdZVidJI1lOgk8hstIrGOKlGkRMG0kkhr73hjn/A5pSrM0Zb3HmYGI1KDJKYCCo3pBy27m9x3w51rIdQTvIxxvkbsKbscM+pF3qWcvjGWWPmHMTBLkF83Md41Z5NtV7KjG69ntFyvDnSdSySZmga63zUZvY9nKmt+9VivZzgiRvdFOlSZV40B1DTPJDHDIxIHq6Yo6IF9T7b72LwHKPHGVkXSdRIHuibM7UPlyqrD7PYftOI57ZI2O9HO8n/AGP9lAaK4hMeDM08uSieRi7fCAse5CyOov2mgN/PBjVwD8Qi+1N/OkwY0+PFo3KkVyfjbItN4zmI1oFpI7J7Koy8JZj/AHVUEn6BhN4p4Lycy8TMwjWVoxKyNR0ki6Hc/QMNePs28Xi2ZeN2Rg8dMpKkXl4QaIN4Q+JeMSzyNJK5ZmbUdzQJ9i3S/sx3FkD+KjocLo31Vd1KlMMzwhOHdYxzQkjRlhS9Stpc6WIbQrbF60/TjVk+GJpJHSgvLBLkstD4N5Fqj16lQkabsb9t8YpxTmRqqUjVI0h6U3Zm1N8n1SdynqnzGMYeJMwrSMJKaStfShulKCgVpKVio0gUDQ2xLS0UIqOrPxSYKQ/BubF3CewNB4yTfbSA1t59rqjePRwXm/KG91AIeIg6qAoh6I3G42Fi8Z5nirO2ryO/90lFTUCATTBR3VgbBvqB9hx7muMczJ1KQiJo2VEISqAN6OnUQO1A0NtsMraf8fFGCjLwnmTREYIbTRDxn1mRV7PtqMiEX3DAjbfHq8Kz8yON1EZljeRC7KAUVC5Ng7bDsa749i4lzcOlBIU5YChSiWAAmnUGTqICJRayAoqsaX4jzBaNjJZiDKnSlAMulrGmmtdjqBsYeOUHo7dexGC9PDOY5iRcvrcMVGpOy3rttWlStGwxBHniSnBeaokoFpSwBdLY2oChQ1hjqFA1e+IrcSZgyLIZLdAyglUqmvXqXTpYtZssCT53jJeKMyO0pGwHqp5AAfJ7ihR7ggHvvhTyjZd8UYLX4jw/PANUqaBq0jqQ2dKtsAxJFMu423AvC/EzxDxeWeuY2qizABUUAsEBoKoAsIv3fScQ8TR37vPpXqySJpwnkEmzAWRlCatTWypqAVelSxA1MaXv535YeLw5GfEHhajHqzVJE2plEYkKKQoZgdhtuf24rPguSMshRWVSWu2OkCkU/WT7AAST2GJGY8PkEskZBaRDJrrq9Sy5vzAAJvGXcIkC1y4fzd9clqnBjHPssYElP0hhp/lmrMnBSEM5MqA88LHyzqBRWZS2oq2k6TXSCdLDbTZxbgFRv7otQ0qk8o/2ZkDV11dodiRsynzrFSRSSANySAB7Se2Mp4WQ0y6TQNHbY7g/URihfZ0V6PJ7SDQT+A+/171cYvR8odS02tOZGhCoVJBkWNrayENk6b76T2qsQIOGolzEaSSF0eGSboAB0COR08zRIW68th52K0BZob4357MSM55pYuKU6u409IFeVVVYL7NjUos9pqQ6atQdgFNPPZ5XCf0cDVYmKIZHVQU1EASiJN9Qu737V9OI/vAWgfdHrAFfgjuDygL69uqVR57An6MU+8bIIGdgqAszGgBuSfowX2H+PimizWtoxn/6tVzb0dhYdTSNq0o4OnpVdEzMH6thaKA/tIFb7KOKeGRlaZXtXklVVKnZVYgdfZyBQPajthE0TABiCA16SRsaNGvbvtjDCOcwigapIbPaGvDnTXhjUUA7M0YMGMzCQoajpJIB8iRRIB9o1D7xiFelULDGE3qt9R/0xnjCb1T9R/0wozUc3/rduK7x454suWgeVioqgNTBVLMwVAzHZV1EWfIWcJcpxhq8OTMLoll0ZXmKLVQ8pjDAHftqO2+4o4sebzSxrqc0LAv2WwUX7BZwryvimT9zQ9cSQsimJZCqDQgBUqr+ShQfooHHBwBnF4xk84YjTT0fosjOeaXZb0gxbCRGBYzFdFMOWmtlY2QQWjRm2BHSRfa5fiXF6RpC6ozc4qVOwAjM0URdjd6fhUIoEnUNgLr3Ox5C+WTl0aniBTQroOUWYBhvH8HZ8tj9ONs0+SqJWOXZYwGjvlsIgIy6sCb0DQthtuw3xOWwFzXCN1MyOrH12JMdVBi4/jbdYJypQMuyAsSTQALjugL3dUK9bY5TekDLqrMVl0ggBtK041OpK29kDQxINHtQJ2xKhiyMnwQTLHcqq6I6axHmG0CutTqjclbF0e4xtnTJOSrjKsQ5BVuUSH3cgg9m6ifb1E+eEIs4NOKd+EY6qJkuN4mbTIkkRAYkkBlWpGjUFlJ6jQaqqj3x74hxbyZnjdP0YLmiLMWlApFkDUZm5dEgdJN4YQjKoUlXkKZLVJF5YMmomQhWHrajbUCbNnGMk2UlambLyNIumiY2LoLeq31KN2rt54j/AEb9eLNPX0x2ox1SyX0gwLEZisvLAQ3SC9SLIwAL2SqMCf8A46jiV4VxYs0oi5ciOeZ3AKgLJIgtgdiwjZq+jv2v3k+HsO2TYNGH7QkNHHahvpRdxfYfRjOPMZNJujkCTlyS6lCWIyVd2LAWFYsG39bc74c5sBaQ2N1fx55+gjHVL4/SFAwJWOdqv1VQ2dUaKB8JRLGRK+veqNMvCOJ4szJJHGHuNY2OoAAh7qtyQQQQQwBsYxyGWyMqFYkyzK6KzIqx7xvTAsleq1A7jevowxg8OiRmZI0RmrUyqqlq2FkCz+3Ecxs4BaGEHZXs/KBVe8A/EIvtTfzpMGDgH4hF9qb+dJgxr0fuDcFRK5VxjnVi8ZzDugkTWgdDXUrZaJWAPkaNg+RAxuyHGmW0DmQASKHYkJEeYzSxuVW0IVaDesNhYu6wt9I//VM19uP+RDit47aCzslgjLuiPoqxNCVZczxVEYDGmXVHMegNUZCfotQXosghHNsSwMhogYxn4oj9z8pIAr8oR66jOn9CG09F0wjc2SWDSmjWK5gxZFmjGzbVJUq5eE8X5cNCssVBVjRpCEegqZZDsUJKnktYG9Nt541DjDL0v/pqNDV+iNNSi1tK2K2AQd++Klgw3kkVa/dF4qd454iJ8xJKAVDsCAasdIG9beXliDgwYstaGgNGxIjBgwYVIjBgwYEKX4JmVjkLOhcAnZXMbA6F0sri6YGiNiNu2HB4mvMNMYYxqGYBC7XzQy9R+VWr6L+i7xD4OybS5nQiI5Jb9IpdVHLW2K/KKjcDezQo4ZyeDxyZuVQOWhGaZI70tFoV2QSKRabgGvZjK+EQ7lUtOm76rU+DnwcmjEgx4obdmlK7ftuTXxHj5NVIjOpB1Fmq+qYgeruo1qRsK0geQONP5wzd8kk6ozu4I6NFCjGaHTY9hZjvdD2T0fBTvMfoBj06qMmrfWdIIjJB3vUuMp+AELdEzKtxL1Rlt20ajYPa2pb7lWHybNf9f1RI32UKDE9fO9eGzqUPK8bBJczIIRc9EddaCAws9PVuQ3luNsa8txloaY8rWJpHkZXbUDYNK3T1AEg+Xb9uDLcF68xPAJkDRMoBYUHDWF+V0nUY1I8tf0VibNwLG1tFOdAjBNxkknlQSWAGvQRKGJrpG29Xhg44+grLjwaHUO0DpZUF3wpTzWD+kJ76EZfXsmS2YlUUF20DUy0aNdiB5WdiekQU15e2LK18z9VlK7aPIKFB8hhfmuElSVEM3SyTszcvdeSjO4C6+rYUDYxNl9H9FqzC0tiymkAq8qNrOs6EuIhW3skChhQZ8fwmOZwWAKjPL3tfMZfZRPDeMjFlxCYy2lJEDaxVMzN6pQ7dW4vel7Vuyh9IgZnMiONnKaX6gxeVgA2jp6XRdVHaJdvZ7N6OltQsrJ6itrjN6mcrZAb4MEVpBJ1UdxjVluAFaNX5zHmqrR9FaQZIV1P1nbTJ5djfs3UCcYeSje/guSrjmT/lmcVrk9IBIAEIX1bCsAKEkbsFGi1VghBFndifoxtf0ihmtoCRrVgvN81MDC/g9zqhsnz1t9eI2d4OREYiWmjSR31KQSqkgUpIKsGMaFd93u9t9mW4JSZIWSUqWiRnBQudRBPQAQWHckeQBO+Cs+XknXODAL1DSpx53rZ6qiH0gFauK6aMjrXYIka1vGfNCwIqjI2xvFZ8dz/Plll06NZZtIN1Y9tC/uGLZF6PBoUtKSzrGy6UsKDu19VsN1CkVZYChYwu8c4SXL5SSUuzsHVFIUqoFzqwN7l/gxa7abHe8Nc2UjnZZp8c3B8d7ifePN24134f0up+LpGYvhXCIHjYsSFFrIrKCTtuwUftwvPDMEqQ7syxxIiEFSCo0kG9O5OkbjE/xjwwTxhGqhJDJuL/AEcqSV+0KRf04QZbgUqYm5xLRyRuxphr0RwoO0go3G1E2KlcEG7Od2d7Gx4yXTU7K7FwJzyW3830HX8JOdfeyhoaJUofB7D4Vj9YHlYO48EQ8vQGkHUG1LoVr5XJ8kobW1AVZPltix4MQm3TnNyLoVbyXAsMTwurS3CQVspvUccQDHRdaYxsCLJN3sAHgWAvM7NKxm5oYMykASCQMF6bFCRq3OLJgwcunzvdX3RdCRNwhEVgXU/wDMymo+os4kbUOXpFuqt0hTttsSDBj9H8QIUvIYghXQdNklpXYlgl1qkZhRG5N2KAteDALbOBQO9Z/couhVd/R/CzameYsVcE/BAsWZm1GowLBY9NaNhanEvw7hCKF9Ss5HLZNJ0BepYUY9KAgkQptekb0BeHuDA62zuFC5F0JL4RwtHl5A6vIxCaBq0UOmJWPSgNkQx35DTsBZt1gwYrySukN55qlAotHAPxCL7U386TBg4B+IRfam/nSYMbVH7g3BeeVyjjRFPjOZ1o0ihlLKuoGhloiSSoLaR6xoXQNV3xHzPCgGeMPVFCxlaNzRtEjMl2SB2AHURV79jjZx5I6+L5loi4dXRgUsMtZeIkgjcUL39l4SxpmllEijMCUlyHAkDlhYfqqyRvfs88drZw7iWEOpzPGmfYqxzTKHhDWC6TR8r4YIxNlmjjMhHRqXsBuGIphVmwPX4FmBoyZfYyAnmNtyxJrNaL0gxutgHdfZROgZjPtEswkzDIzsqkO7EsBR2Bv+0K35liPOsY5mPOppQtMeZrkVFdn1FlOs6VJ3Ksb8yCb88S1lr74/r1ikwU5PR/MHUO8QUyIhKvZJMnLfQCBqKm7Fj6LwufheUOikxjmI8isWOnlqnMLk6b06b7Am1YVtjwZrO0TqzdesT8L3Vy1n7Lkm/Jj7cbM77sEyWkqSRAQx8tWGnQD0oV7tRJNHzJ7YVplBxcNqMEwzXo9mVzpeLRrdQ7kr6p02wCmrINVf7LxoXgPMVeqEV6wLkaCQpUMdNAtrSqJHVvW9ac02fCqXfMkNpIBd2J10ynTd9RI+smu+PH8bzpEcQM6miUC80O4YUSN7YGidtibPffDAZ6YPBS4LbFwNOxAVoSx00NZvcRE/J+SJoiftCro1rbgvMcrmqEcHl9Ktb08ayA6a2FML37+3vjCGLPFgiHMEyGBqVmosa5Oog0rDStaqI0j2Y9z8GeYFJTO4ZUl0szsHsRqpAJOpgGQV3HnVYcHSVpfakwSTBjfJkJFBLRyKFOliUYBTtsSRsdxsfaMaMXAQck1S/A/Dnnl5UYtncAez1Vsk+QHcnEjK+GSSS8qNdTjXsCPkAlquvIHEbwXOcqZZK1cuVHq6vToarra6w0yPEbxTCVVS152kaVB+E1XqYAM9Xtqvt7NsZVwjd5ZLXpu+q1vgwzixR8WAf0xSutD+NN60+KwZjUvODFiilex6G6lqtheq69p+nGqLwiZioEbdZcLYqygt6v2DFhb0hyFi3KjuwVpnGndDQo9vg1H0VjRmOOHeaOUxrcbSMAGYXrjWM+ex2vUK3OKREfSVpklsAA4oDA7RStMKDf1quNCw7qe9dj39n1/RjL3K/bQ37p/wDGH+e40eYRq6BVSVH6SxJCk1YJpm3PUdziZmPSLIZLVOgNIQC76mDBh1NqJsaiQfLsNsF2PpJ5ntdBSIVx293eqvN4fImnUhGtQ6+dr3vb6PuwJkJCpYIxUabNfrEhfrsg19WLJD6RJlFaFOw+U4o97G+1mifbjJPSLIFReUlIqr6zi6Gm+/sJr2Gj5YLsfSTTNbfgjvVaj8OkZdQQka1j7d3bVpUDuSdJ+7Avh0hkEeg62flgHa31aas7Xe2HOf40klVAUAKzLKDqc7q0rgUTQ3kNsNzQvGWa43dzEeWo5cySgFnayjOyjc7eubI3ba+2Eux6p4ltfwxt25aJLG0qq8Y1gPQdQD1aSCAfqJBr6R9GNEkLL6ykfWCMWqL0hupB5SEjTpJeQkAci7JNsSYE3O+FXivE0k8KROLCaSGLMSSE0HufPufpwODKYOToZLQXc6IAHM1HrRJ8YTHpP1H/AExnjCb1W+o/6YiGatzAcW7cV3XiBlGXfU7xrtbJrsDUO5TqVP1mBBC2bXuEsPi848NDkSRyqkIMkoB12UDPsGZRVnU6dN2wIBOLJns+kKa3urUdKs5JZgqgKoLEkkbAYRZXj3LusZ67cRFgFYiLXEZrdqqlUdRHbzrHDWYPdFhHeAdX8du3PZgsjNK5qBkOMMzTB4lcrEJflo1CGFj06GHU7tVHsrdyKO337y0D7nXSR62t6vrIb9FfJ0oX1VekjpOGy8X5YkDU4JvYxSgrQdqYFLQkISAaJ2q7GIvv0ykgIYsYyY1BaN9Lli+1FfkmM6r9UjfFi6HGps52apO1aMzxhIIssyw2cxrBoseWRsKGjr33N6aCk1sajwcbzAKr5bU+k6grOS5EYk+DHKo0Cuq6rUK1Yc5nx2KFF5Sq8fJlkXlldOmJokIFbd5PLtpODL8X5V2VVkJLSNEBocda6bu12Fum526hhgDbtRBUY7Tqc9KZdiXtUPwXiWSafSyLoaJWVlLFSwLWqFkUtYGqyBsNr74y8B4okzMiqYAikSFmLNtp5VKAYxbgyFWGwBRqJxKl4wyyuyM7AoXDExy6bUSFqbRpP6KQbHcqQLOMH4wy/ZWYtRNFJFoguCrEp0uOXJ0nfoO2GuYXVpARUCmeHX60R2pPkeNZ6hWTL2zAamUtuOTDLYXl+vUhJQdgjUTWM/DeNppYppTCoCZfmJGGa3YSzoabR6pCIe1jUNjezODjTLlQx5qXWxikuy1BdlILnZggs6TdVvjLMcWxcmWSIPKYpVhKBXVuYzqgFFbq2G4B/biQtBw5PQkgVqaZ92OSTtSt+OJVKK2XAZpki2dyKMjxM1mIbhkZqPyaN3Yw/wDAPFjmYuYU0dTLV2bSkkvYdpBIv0hQfPET355XSG1vpKgg8qWiD6oHRuzAEhe5AsAjfErwHxHLyx1lhpRNKheW0QUUGACso2o+Qrv7MQWhg4sniS3HPGnj2JRnmpnAPxCL7U386TBg4B+IRfam/nSYMa3H7g3BUSuUca+IGHxjNOFVtwpVroq+VjRgaIPZj2IxifSTmNuiLZpG/tB67mTYiS1AavVI7C7xH9I//VM19uP+RDit47ezQRyQRl4rzR9FWJIJTzwni6XLgAJG4DM3Vr9ZnhkvZh2aJa+s3eM4+LWMqSSRqRHDNEFUst64jGLOq/MXRB71vhBgxaNnjJJpn902pVkk49nZmYrHbLXywFOqdgwAfc/DuKNg7WLF4zk9IEzbGOPSS5YAzDUH16htICN5GOoUwurrbFYwYbyWHopalWE8bzbUsanSVJ6zfQEU7uaZaVgf1lB9t65eMJWmSVlQlY2j03IAyspVuz2hP9wrVbYRYMKLPEP4pKlWWHj6dapIrUqRfMNUYywPXvq5SbmyN6IvBBx5MlUkdKFCg6zQUQAV13/YqfrJxWsGE5LF0UtSrFnOLjLlWhdethGuoXQVDEd7c2x5e/Tdk7104ruDBiSONsYo1ITVOeDQpne9BbRNy9enTzeSOXerpu+17XWG7eGZaTxB4w8XKkecLpLKIj1aCSQFK2BVEisJPAuGM1mVdoIWkUPpJBQUdCGuph5EYZ/m+8Q+av8AvRfiYzLhFj+VS82vPJ8VpXB09mFmjJnDTxYbSowOvZ6zTv8AIWRYkrp0lUkAMhsCQTsq+v3UIl9zZH7VeU4aglL3OIqmlRQdJUIskK2SWuyJdvI6DZ88R/zfeIfNX/ei/Ewfm+8Q+av+9F+JikWuP/zVts8Da0tg7SD9Spx4cyySZdS5cPMyy2yDSpjicKdLUGGphYNEg77YyXguHcnMUoG/6LUp0xtprXuwDEbGrXvhf+b7xD5q/wC9F+Jg/N94h81f96L8TBcd8NLymHClsGXVqTr107lo8c8HiijieKQvr9ZSFtbjhkHqsf8AuFfrU4TYsH5vvEPmr/vRfiYPzfeIfNX/AHovxMROhkJqGkK9DwlZGMuunaTrUKv4MWD833iHzV/3ovxMH5vvEPmr/vRfiYbxEnRKm9q2L4ze8Kv4MWD833iHzV/3ovxMH5vvEPmr/vRfiYOIk6JR7VsXxm94VfxhN6rfUf8ATFj/ADfeIfNX/ei/ExqzfAeeWN2bLOAFYk6otgAST6/swogkr7pUcvCliLCBK3LULrHjzwCE+6KERaMEklQCZFCEsCNNNR1WKq8JpYvDIAL5KrcANPapUZ5RfqpFKAizsw73eHni+TSWPS7mMa4yGUqpDrIrR1qBF6gNqN9sK4OA8unq8wDpoWu2mMx99NmwbNk7gVW4PA2aSNsdHvcMTgMjl69Y5kQarWmT8OoxHkrtICjyDUypzQx3e2UAy7nyB9mxkvD/AA8xxugjCGTRGS5Ad0kl9Ul+u2Mnt1A+YrGZ4Myza11OfJhqWwSuYq6WwazLn939sluEoisQZpGMUjyhiVJZncyPq6Kosb2AIoUe9yunjy4x2f2P4RQ6LDPz5GXll3gfTqaMB1tqAdgoVusUFJXcGgSO2NOXi8OUhw0CMsitvIAyvIqlAwLWLCrSHYaBQ6RWK8CxgqOZKY1DkoSLZmkWUknT25i8yhXUT8npxlPwFA4IZpasEDUvSLZmC9O2pmZie4J6StCgPgAuiR1Pz6r9diMdFk6ZBtWvkgkOzK7gGi8qMzKW9UtLIL7W31Y9OSyCIhJhCspdCZPXVVcs4Yt17SuS2/r2T54zbg2Etq1SesH06hWsOH1erd0AvetPle+PDwTl9JADAmMxlgRZ6o3BNrRYGNK2rbcHDeOi+I5FDotIyvh4a15JYaCakvRqYzIx6+kbWG/VAA6dsZZXMeHguqSQdbwyMeYKZ2ctDTaqPUhIVdvo3wR8CZcEm5OpUUi1ApV0eSiyR7bryoEg6z6P4NCpzJwq6TQZRqKtK1kaK3MrbChsKArDuNgOBlds9eSTHRZRZfw95I40MLvpKIqvqoRBWrZq1KGXv1USOxOHeR8NjhB5ahbq6vehQ7n2YhZHhmOKRXQuCoI7iiCoUg9P0A+W4+sFvinaJgcGOJG2p604BaOAfiEX2pv50mDBwD8Qi+1N/OkwY2KP3BuCoFcw4kyjS+OzIixszSJXNGpB/wCmitmX5WkdVGwSBse2F+Z8KhfPOpqKNuedABV4tELsCyUAuoqHCA9jW2NvHOQefxjMxxqGZnSgSo7ZeI92IA2HmcLfeZmhQMajv3kiGmr9a36OxrVV0ax2dnuiJhL6cwD8qsc09i4ASWmjmYIWhUAIGNNDG7PvIK6mJK+Q7WaB0z8BokayNmCobamjAIJliiXUOZ0j4S2810sKNYTng3M6dRiABvu8Q3DqhBttm1Ooo7742ScE5lQOhNRbTpDx2N4FUnqqiZ4wCD570MPvGo/XHcEdidZjgGO1AmaOhEG1quzMyqS/wnQSG6VGoEo24xDznA4jgMhzCKymIMrrpC60RjbAtRBaq0kmifbSHxLwSXL6OamjmIHTdTanz6Sa+rEILiVkchAIlqNwSVGitPhPDEc0UbElda6TJdhZTmlQDTYs8mzp/bj3xLg5IDGTMJA2YWIgLp6dbA9Wo6XAWytbahiq1grEnFSXq38NKfdFQrrLwFFzdHuhl1M4VDGCwCqWogS7sRVDzBB27Y2+H8AxfBGSVpBJpNIAu3Oy6MdWo2uiUm9qon5NYoukewYNI9gxGYJiKcZ4BFRorjHwVEyrU5GqiraBba1gZAy8ykoyGyCex77DCjiPh8ZXlVIZOYrG9IUdJAtSGbUp7g7beQwlrG/M5x5K1uzUKGok0Lv/AF3xIyOVrgS+o3BFQut+hL4pmP8AMf8ADDjouOdehL4pmP8AMf8ADDjouOOtv7h+8qduQRgwYMVE5GDBjRnc4kUbSSMFRASzHsAMCFo8Z8Yjy0TSytpVR+0nyCjzYnYDHKvDfSrMM4ZJbOXfpMQ35Sj1Sv6zC+r9b9igJeNOL3z017rChPLT/wBizf3z/wCw29pOcnCWjwz3W5YOzqETauWSRqO12SDX0VjzJbS5zv08hiu3sPAsEMANt96SjQNorl266ZaruuVzKyIrowZWAZWG4IO4IONuOKej3jo5RxDMby7Huf7Fj5j+4T3Hl39t9pRwQCNwRYI3vF2GUStqFzHCFgksMxjflsOo9ZrLBgwYmXnowv4h+KZj/Bm/2NhhhfxD8UzH+DN/sbCHJCRcQeFnMQGNSqnXG1tqrokVyDpIO+mtj54Q5bgmYS6pM0ZFqIVcg1GOJkBbrN9R1fTW92cOuKs8kOVkkkeREUCzGQrnqACq3ySxpdVitV2KsLsn4zImQEpbmGFYnlkFOkkfS0xjcH4TSmoah3Ze2+Mkszp2w/pnAupltNNvd4K+aVxUX3jTBUAzLDSKO8m7ciKMteuySyOd7FSH9rPwTht8vmHk5xaNoo0CEu26hQWtmPmGO3fWfZuuy/GMilEljBZ3QbHTWtIH0oKPMdedZWx0xu17VjRB6QJOX+gDuqRljzAgJOWfMOdOklB8GdPfVd2MWHst0jSMCKf45Vz7+1JVoV3wYrI4sYQh2SOzmZYP0hUKFeTTqJQ1IVQALXUzLuNW0LLcdSDlrJCCzvp1BwoKmqIBX19yeXZ6VY2aIxQFgnNaDLrCdeCueDFOj43kZQTBp7NSPzCw0ByoBRaJDoB9JI8gTiePS0kcSpHqdY21pIZU3mEZ0nQutSuqnHn5bYd7OtGniEXwrngxVPF+LpI5HjjjQmJwCGemZeU0hJGg8tTXS3Vq0sKFYjv6ROqUJBq5Tb3Jp6RHPIxPRswELdO4OpeoWaRvB9oc28G7K5jLv60XgrngxURx8eaI+QN5lj/SixbuvUCoqXpvl2bF77b27FeazyQ04wUru+yUEHJaOAfiEX2pv50mDBwD8Qi+1N/OkwY2eP3BuC88rk3HHiEkHjGZkibS4ZADQOxy8SnYgg2CR2xDbjnMkgllsRlN1U2xu3Iqmbc7G1Go0BeNnpH/AOqZr7cf8iHFbIx3FlijfBGXAE3R9FWccSm8nF2bYKGmYhSCLCXYZHBJ02TqRDv+r7MZDjHN6i3O6ibvRF3qMbdFD9FH+1Ae+E2DFriIuiO4JtSpef8AFZZtHNctoXSuyiht7ALOw3Nk0N8RMGDEgAaKBCMGDBhUiMGDBgQjBgwYELsPoS+KZj/Mf8MOOi4516EvimY/zH/DDjouOGtv7h+8qy3IIwYMeM1DFROWGYzCxozuwVVBZmJoAAWST5ADHz9x56UDnZzHHa5RT0jsZCOzt517F8u/ftv9K3pK92Mcrl2/9Op62H9swP8ALB7e0i/ZhIvo6Y5UzLmIGlEHuk5dSS4hvdtQ2sea/s746yw8CwcRftxpfwaMaiu3qO/Abc0kVqfDK2SLNpriscqya1L2UtdWnvpsXX01eOi+NeLZTMZDMujTAGSIKjBBpKppjVVB/RjzPfHHfDfENPS3qnsf1f8A+YdKL7b32reye1e044fhLg+bgqZ0EgqDkdhGvmNi02zzwcLxstDXFpZSo0oQTXfTA/0s8vAzuqICzMQFA7kntjtXCsUmRgjjlk5iAdR8ofPpPcxDsb7dxS7BRwRwiMqnNlA5zD+Evsv9b2n9ntJkeB8ewZqYRKk6a1donkTQs6oaYxm9677gbY4t/Cs7Zb1lFWs97Q/jPurkFz/DfCLbY4Rt90ZHU67vW6/g49wiyGa5BCH9EdkP/bJ2Cn+4T29nbtVPcdrY7ZHbIhLGcPodCuVc0tNCjC/iH4pmP8Gb/Y2GGF/EPxTMf4M3+xsWjkmpZn8+kKF5CQoKjYMxtmCqAFBJJJAoDzwtm4zyiqWMw0hUa9LkENpqiF6j1pYFldQurGN/EUcRg+GcogeIllLA2JUKgFeoEtpFrvvtiM3CuTKsugBWRVIEkgAUaB00403oQEii2kXdYx2FlnuB0t7PZSmzXb+F6BrsXmb4zy6ByrGTlsUcKCCpCO/mBq2Ru19j7MZpxhliwUvp1MqoWBGpjYIqrTSek6gKYgHfA/C2UIc6BT1qOt/1WQAdXSKdthQ6r74j5fw3ImNZlrQg5gcvKLFLIWYs1yKdSsdVgmibIxMG2QjBrvDP+/DrSc5T85xAkbBaLWsbBlIIIeVIRvftYH6hjXkuLMrM0axyhjKXCCmGrTeruorsavvW1425jwbLu0ZZVBioIFYoBRVlBVSFYAhCFYEAgEY1ZHhrKwurxppYFqPMckkijqtzrodgb0+VYiHJrmIde7Kdvh4pcVrh4xy5DamKFZGjIKvsQ8iatgQU+Ccl/VXSbIo42QcW5VygWZSXkaJRTC3WrG6/3l37HUKJsYyl4Wy7d4/Oz1uL6pXINNupM0lr2IaiCAADL8K5aNw6xkMHZ71yXZ03dt1L0rSmwNIoCsKTY8fe8PWfgjnLTmOMssjspcko7JJSORGVjkkOo6e1RtuL3FeRxn778rZHN3DpGRpksM96QRp2Fggk7AggkEYym4Uyzs7NGS0h1Mdcgs6XX9bZakfpFDqJq8eZjhHLOSWjJJk5vryAB+o2AGobsxIGxJsi8L/wsPe8M0nOUHL8XZCMO6yBRszHRKLspXdLI+FQgDye+xvFlVrFjscJ34PypXQYzpoLs8g2Cwp3D36sMY//AB+k22iiCqFUUAAAPYBsBiG0OgdQx3q7b1OzJKK7Vr4B+IRfam/nSYMHAPxCL7U386TBjY4/cG4KgVyjjLNcvxuZ+npmhPUAwHwMG5B2Nd/rAxFbMZc+INIWWRGmzLHmKBHuZOUQ3Xqu1NslA1YIvB6R/wDqma+3H/IhxW8dxZYg6Bhr/EDwVZxxV5bK5GZiiaCdTlVjBQtXupwNQRmVdohYFVW1VpzzmW8Njdk6C0ayRi3NMdWZotSbuNEQ1eesewYoeDDuSHpmiS8rhm8lk4sxlpNuXLLJI6t6iwhyi0un1HosNvVoYzynhfhjKC0wBLISrSsNKGNS63y92DkgHz8/PFMwYdyY098+iiqt7+HeGqiEyksQutVkLaSZIQSDyxq0q0pqt9H07758l4YxW5FUAQq3LdjW8YavgvhLBl1OaI0jY3vScGDkx6Z70V6lY/FfD8kmWJim15gGIUGLK1onNoFBsHL0for6MVzBgxPGwsFCSd6QowYMGJEi7D6EvimY/wAx/wAMOOi4516EvimY/wAx/wAMOOi44a2/uH7yrLcgjFP9KXhuanyDplDv3kQDqkjo6lQ+32j5QsedG4YMQRSGJ7XgVoa45JSKii+NzjqvCfD00GUzEcscYy+ZyTz+7IybUaV0xM9URsbj89R3ww9LnoxvXncqu+7TxqO/mZFHt82H7fbjkf5Tl5fK5knKu+XrbRfe9N13+jGmMnHC1naYnAUIvA4kEY4ZbxsKpkXDio2Oz8A8ESZWOPNZte/qKe8APqtJ9fb+5YvuSmn0SejK9OdzabbNBGw7+YkYf7Qfr9mOyMoIo7g7H6ccj/5Za4uEmGxsyGbhnXqOmuu7O3ZXyQ1LTSooRqOtJXahfs39v/tjncHjEU3i2TzEMwzKTx5hFjOxyoVAWYC7GtlIOsXvti/y5f3OwXcxMajJ+QT2Rj7P1T/+J3rVGg8Hy0DPMkMUTNZeRVVSR3NkD9uMIfCeDpZIpWkuIIFMiCCK66HDQtOZXoVvgEKXmnUIdW61RFXd7VXmTdV53WGXg8LrEBJ33oE2VW+kM3ymAoE/69zF8MyBZhLICK/Rofk3tqYfrkHt8kGu5OHGOx4A4LfY4zJIec7Zpv6/pkq8r7xoEYX8Q/FMx/gzf7Gwwwv4h+KZj/Bm/wBjY6M5KFKPFfDFnQI9UJIn3Ab9HIslUfbpr6icV1PR1CBGurpRIVI5cfXyyhOo1ZR9NlO2oltziweOQs+WlVGdWMb0U9a6Oy7Hc9tt99qNHCzLvOuSj+DYFFyZ6STI6ryWnBQgaWoOumyT9ZrGRWaSVsdI3052X3xV8gbVqh4HjTLNl1alLwv6iFdUaxL1IeltXLs35n6MQj6NI6Uc1jphaKyiGwYRCCfoHrV7aqt7D4h4iiMVjsaXKh42ZwW1yKWIcXpGldAF2a3Io6ZfFfEqrksTIy6vg65StBBYRg+xEjSmyDuv7DdYbUCaStxrtG7TRNN3RS19Hqa3dpCxd2krloArEkgge0eR77D68bspwKiSxScy+U7sBoRbvTVkAEydI1SGy1m62pfH4j4kFVhEzNpjXqQgd3smMSEhtVITq9Xr2HZ00eYOeXd1gXWSBeljyowtnV2DM+1VY9oBwySS0NqDKMjlTYMssK1oEopon4wYpPh/iXiSJCrRcykGtih1MeRE+ljzKDBmkBYkBilbXjDKeL+JnSzRbtywVMRAUCTMKT69hmAhu/VDX5HFQ8HuxN9velvK84MVvwDNZt55TMlISBvaBK17Rr1c0HYF7W9jXlhdHn8+nL0xSNRy0MgkXVZBm5zIQ3Ygx/CHbb6MM5ESS28MKbdUt5XXBhTw3m8xJGxzKBHDsAACvTQ9pN02oauxAv6S2xUkYY3Fp2aJRitHAPxCL7U386TBg4B+IRfam/nSYMbVH7g3BeeVybjjINN4xmUSgSykljSqq5aJ2LHyAVST9WK9mfCpEmaErbpqsL1bBdZI9o09V+zFl4x8Q5PjOacrqF6GW9NrJlI42o0aNMaNHfywtficNmue0KgVKpVDpYq8RiGpyCCyqRR0+XbHbWV0giZdFRcHeqzqVSZ8m4QSFSEJADVsSdVC/b0N+6cabxasnxmkUQiXL2g5fruCTokklAYiMAglwp23UEee2qLjACeaXlE81UWi630iqdhHTq3yhSlqG+1mwJJceZuxGPr7JKBIMrlXkJEalyBZC70NSrZ+jUyj6yMadQ9oxcY/SF6+qEtqewOYAAuqFgCOX1EcogGxQdtsex+kEU2rL6iUaMHmVSkGh+j3AJuvbhvGz/D8Qig1VNvBqHtH34tHinFglRCRcnulpXBHaNXZ4YtXygC8m9CgVFbYnx+kjrDvBrq6uSqutX9nuCAAR7MKZZaVEeu1FBqqXLGVNMNJoGjsaIBG30gg/txmMq+orpOoKWI89IXWTXs09X1YtbekI6f0R1d9RcHq5IiDbx3YIsb9iRvd41y8choGj5HUwa31+bQNATWjv1Wd96r6cJxs/wAPxCKDVVPBgwYtpq7D6EvimY/zH/DDjouOdehL4pmP8x/ww46Ljhrb+4fvKstyCMGDBionLw45tm/RNlU8RXNMKy5Oow10LNY037Iid9Pa6HqmsdKxjJGGBBAIIIIO4IPcEeYxNFaJYa8W6lRQ00SEA5pNxb4G2byk2XVlUSRuu63uR00bGmmAN744pmuIM1Mr5rU15yEeGBShHwoTLlvPbrkzIDf3TtvjusMhhYRsSUJqNjvXsRj7f1WPfsdxbZfkLL6VHIipJeco0LSy2TrArZ7JOrvviFKtWQ8KWLKrA5V40jEfq6RoVQoBFnyHe8RfCPDWYhnYtGpuG+7Durye0j5PtoMdyKmH/wBQa/sQf4rD/jB/eP0DqYjEElnilc172glpqOpKCQvcGDBidIjC/iH4pmP8Gb/Y2GGF/EPxTMf4M3+xsIckJT4p4jyY9eln6kQKumyzuqKBqIHdh3OEmX48icqEjlbWI9H6MatYiNUXtdIlSyaBs1qrDvxTNpFGXkBYArQC6iXLqIwo82LlQPprtjRlJMsY1mURKjCLSxVU89MQ3AogtpA8iaGMdhEYjq9hONAevT1/XoFJH9I8SxtI0MygKGF8nqsQvS/C99E8bUa7kdwRiXNxiscKyujMHlmQaNIpYzIdR1MN9CE0LJOwGG0eTgkXZInXddlVh0lVI7VsY1FeWgewY9n8KifRqjUiNi6itg1EXp7E7n9u/fEhks2A4sjHHHqy70UOqRHj+IHeKYWruDSdlaRV+XtqMUlX2qzV4yHH0PM5ZVw1RknVEVUsUWiyyEWNa39e14crHl2fQBEXVXUrSllVtDOK7gHUhI/vC++PX8NgAJMcQFKpJRQKBGkHbsCFofQMF+zVxjPekx1Vfh49BBZomAtgq6o9TbRsCSZAqdLHZiO3fcXnP6Q4UUsYptNqAaTdSZAWrXYC8sk2Afo709fJQXoKRW4LFSq9SroBJFbgVGL8un6MZLlIZAGCRuG0uDpUg761YGt9zqB9pvCmSzZmI9/r14FDqpYwYMGPMT0YMGDAhaOAfiEX2pv50mDBwD8Qi+1N/OkwY26P3BuC84rj3pH/AOqZr7cf8iHFbxZPSP8A9UzX24/5EOK3jvbH+3Z/qPoqrs0YMGDFpNRgwYMCEYMGDAhGDBgwIRgwYMCF2H0JfFMx/mP+GHHRcc69CXxTMf5j/hhx0XHDW39w/eVZbkEYMGFHFSzNlnTLhjJJpS1fllVZgJGD0dBCaqYAkGtsVE5NrwXime6PE+V6lERRatIid9ZKRyiMMwViAkkgLEA85R8msa4x4kZYeYrKpmieTllStaYeYCTLqWMHVSqDfVY7EiFdJ4FdSrCwRRBwv9yyt8E5uMd3vqdfJT7D+s3mKqix013xDPeKcwiKLpWZQLEPwkfOzJJB5lqvK9zgkiwdW3ciTHmfEfcsxdam51IEWIsIrXUYwZNDkdWkuVJ8wfMQrXGoAAAAAFADYAeWMsU7Kw+ILDO9j3Q86FVYho1RoYo20DVsiSF3ru3LPctZiSZrxV5BcbImmGQ6OSSD7ohdowS3UREZUYmgdG3e2EK+YMVfhuTxBnX3UAihZCwCxi2tQoBV26Rb0drAW97u0YEIwv4h+KZj/Bm/2NhhhfxD8UzH+DN/sbCHJCT+L+HmaLSrBGDxurEagGjkWRdS2LUlaIBBoncYWJwgPcnuZpGdCYiwYCqV1dwgFFdRBO7GiforFhGDGLstMkbbrThWvbqvRoFTIeAXAUNmNdCmbSwZ7laRgSJKCNqsir1i7rbHsno/PWUmCl+Z8liKdswSCvMogiSFSPZAv0AXLBix7StHS8Am3AqTJwTMkSrHLrk+DTX6pUaMtE72WN9EL7f3x7LxO8a4L583MEgVOUsYjZWZTpcSLfwgGm1GwAO3fFowYT2jPUGuIrsG3+sEt0KlRcASCQO2ZBqZ5fUYEangY6TzNmPJIJIN8xtsNuHOGGyruxl5mpIkAphWhQu9uQRttQFA9zh/gwklvnkaWOOBwyG9AaAjBgwYopyMGDBgQtHAPxCL7U386TBg4B+IRfam/nSYMbdH7g3BecVC8Z9GOUzU7zyGYPIQW0uALCqgoadtlGIX5msj+tmP4g/pwYMWm2mZooHmm8ptAj8zWR/WzH8Qf04PzNZH9bMfxB/TgwYdyufpnvKLo0R+ZrI/rZj+IP6cH5msj+tmP4g/pwYMHK5+me8oujRH5msj+tmP4g/pwfmayP62Y/iD+nBgwcrn6Z7yi6NEfmayP62Y/iD+nB+ZrI/rZj+IP6cGDByufpnvKLo0R+ZrI/rZj+IP6cH5msj+tmP4g/pwYMHK5+me8oujROfA+Co8mjJl5p0Vm1sLia20qt20ZPZR92GX5Mf5zP8AdB+DgwYrucXGpNSlR+TH+cz/AHQfg4PyW/zmf7oPwcGDCIR+S3+cz/dB+Dg/Jb/OZ/ug/BwYMCEfkt/nM/3Qfg4PyW/zmf7oPwcGDAhH5Lf5zP8AdB+Dg/Jb/OZ/ug/BwYMCEfkt/nM/3Qfg4PyY/wA5n+6D8HBgwIR+TH+cz/dB+DjXmPBGkRkbMTlWUqwqEWCKO4i9hwYMCFh73z84n+6H8LB73z84n+6H8LHuDFH2bY/gt+UeSdfdqvPe+fnE/wB0P4WD3vn5xP8AdD+Fj3Bg9m2P4LflHki+7Vee98/OJ/uh/Cwe98/OJ/uh/Cx7gwezbH8FvyjyRfdqvPe+fnE/3Q/hYPe+fnE/3Q/hY9wYPZtj+C35R5Ivu1XnvfPzif7ofwsHvfPzif7ofwse4MHs2x/Bb8o8kX3arz3vn5xP90P4WD3vn5xP90P4WPcGD2bY/gt+UeSL7tVI8K8NXLRLFGW0rqrUbJ1MWNmvaTgwYMXRkmr/2Q==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7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2819400"/>
            <a:ext cx="5867400" cy="2667000"/>
          </a:xfrm>
          <a:prstGeom prst="rect">
            <a:avLst/>
          </a:prstGeom>
        </p:spPr>
      </p:pic>
      <p:pic>
        <p:nvPicPr>
          <p:cNvPr id="7" name="Picture 6" descr="Nalgene_bottl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00" y="4495800"/>
            <a:ext cx="1752600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1981200"/>
            <a:ext cx="2975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HAZ-MAT PLACARDS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pic>
        <p:nvPicPr>
          <p:cNvPr id="4" name="Picture 3" descr="1placar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343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HAZARD PLACARDS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Material of Trade Exception  440lbs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" name="Picture 5" descr="STO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3124200"/>
            <a:ext cx="17526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00200" y="1828800"/>
            <a:ext cx="6550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 HAZARDOUS MATERIALS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  ALWAYS READ YOUR LABELS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  KEEP  MSDS’s OR SAFETY LABEL INFORMATION</a:t>
            </a:r>
          </a:p>
          <a:p>
            <a:pPr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  REMEMBER  L.I.E.S. WHEN STORING CHEMICALS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LIMIT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ISOLATE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ELIMINATE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SEPARATE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HAZARDOUS MATERIALS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ITEMS THAT CAN CORRODE OTHER MATERIALS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ITEMS THAT COMBUST, EASILY IGNITE, OR EXPLODE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REACT STRONGLY WHEN MIXED IN WATER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BECOME UNSTABLE WHEN EXPOSED TO HEAT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ITEMS TOXIC TO HUMANS, ANIMALS, OR ENVIROMENT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VIA INHALATION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INJECTION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ABSORPTION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INGESTION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GENERAL SAFETY: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LABEL YOUR SHUT OFF VALVES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PLACE SIGNS THAT WARN OF HAZARDS OR EXPECTED BEHAVIORS. </a:t>
            </a:r>
          </a:p>
          <a:p>
            <a:endParaRPr lang="en-US" sz="2000" dirty="0" smtClean="0"/>
          </a:p>
        </p:txBody>
      </p:sp>
      <p:pic>
        <p:nvPicPr>
          <p:cNvPr id="1026" name="Picture 2" descr="C:\Users\lunaj\Desktop\NO SMOKI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67000"/>
            <a:ext cx="1524000" cy="1447800"/>
          </a:xfrm>
          <a:prstGeom prst="rect">
            <a:avLst/>
          </a:prstGeom>
          <a:noFill/>
        </p:spPr>
      </p:pic>
      <p:pic>
        <p:nvPicPr>
          <p:cNvPr id="1027" name="Picture 3" descr="C:\Users\lunaj\Desktop\FLAMMAB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648200"/>
            <a:ext cx="2438400" cy="1876425"/>
          </a:xfrm>
          <a:prstGeom prst="rect">
            <a:avLst/>
          </a:prstGeom>
          <a:noFill/>
        </p:spPr>
      </p:pic>
      <p:pic>
        <p:nvPicPr>
          <p:cNvPr id="1031" name="Picture 7" descr="C:\Users\lunaj\Desktop\GA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914400"/>
            <a:ext cx="2466975" cy="1857375"/>
          </a:xfrm>
          <a:prstGeom prst="rect">
            <a:avLst/>
          </a:prstGeom>
          <a:noFill/>
        </p:spPr>
      </p:pic>
      <p:pic>
        <p:nvPicPr>
          <p:cNvPr id="1032" name="Picture 8" descr="C:\Users\lunaj\Desktop\untitle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895600"/>
            <a:ext cx="1171575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GENERAL SAFETY: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AVOID THE ELECTRICAL OCTOPUS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KNOW YOUR ELECTRICAL SYSTEM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WHERE ARE THE VEHCILE BREAKERS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GENERATOR SHUT OFF / BREAKERS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CHECK FOR WORN, BROKEN, FRAYED CORDS</a:t>
            </a:r>
          </a:p>
          <a:p>
            <a:endParaRPr lang="en-US" sz="2000" dirty="0" smtClean="0"/>
          </a:p>
        </p:txBody>
      </p:sp>
      <p:pic>
        <p:nvPicPr>
          <p:cNvPr id="2050" name="Picture 2" descr="C:\Users\lunaj\Desktop\OCTOP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828800"/>
            <a:ext cx="1333500" cy="1714500"/>
          </a:xfrm>
          <a:prstGeom prst="rect">
            <a:avLst/>
          </a:prstGeom>
          <a:noFill/>
        </p:spPr>
      </p:pic>
      <p:pic>
        <p:nvPicPr>
          <p:cNvPr id="2051" name="Picture 3" descr="C:\Users\lunaj\Desktop\FRAY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800600"/>
            <a:ext cx="22860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GENERAL SAFETY: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KEEP AREAS CLEAN AND SAFE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COVER DEEP FRYERS DURING TRANSIT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WATCH FOR SPILLED CLEANERS UNDER COUNTERS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WATCH TRASH STORAGE NEAR HEAT SOURCES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KEEP HOODS AND VENT SYSTEMS FREE OF GREASE BUILD UP.  </a:t>
            </a:r>
          </a:p>
          <a:p>
            <a:pPr lvl="1">
              <a:buFont typeface="Wingdings" pitchFamily="2" charset="2"/>
              <a:buChar char="Ø"/>
            </a:pPr>
            <a:endParaRPr lang="en-US" sz="2000" dirty="0"/>
          </a:p>
          <a:p>
            <a:endParaRPr lang="en-US" sz="2000" dirty="0" smtClean="0"/>
          </a:p>
        </p:txBody>
      </p:sp>
      <p:pic>
        <p:nvPicPr>
          <p:cNvPr id="3074" name="Picture 2" descr="C:\Users\lunaj\Desktop\PRIDE AND JO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914400"/>
            <a:ext cx="1524000" cy="1798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lunaj\Desktop\I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14800"/>
            <a:ext cx="2619375" cy="1752600"/>
          </a:xfrm>
          <a:prstGeom prst="rect">
            <a:avLst/>
          </a:prstGeom>
          <a:noFill/>
        </p:spPr>
      </p:pic>
      <p:pic>
        <p:nvPicPr>
          <p:cNvPr id="3077" name="Picture 5" descr="C:\Users\lunaj\Desktop\SAF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4191000"/>
            <a:ext cx="1514475" cy="2286000"/>
          </a:xfrm>
          <a:prstGeom prst="rect">
            <a:avLst/>
          </a:prstGeom>
          <a:noFill/>
        </p:spPr>
      </p:pic>
      <p:pic>
        <p:nvPicPr>
          <p:cNvPr id="3078" name="Picture 6" descr="C:\Users\lunaj\Desktop\deep fry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4391025"/>
            <a:ext cx="2286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2209800"/>
            <a:ext cx="85344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Learn some basic gas safety tips  (Gasoline, Propane, CNG)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Fire and utility hazards specific to Mobile Food Vehicles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Hazardous Materials safety and placards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GENERAL SAFETY: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KEEP AREAS CLEAN AND SAFE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DO NOT USE GASOLINE AS A SOLVENT</a:t>
            </a:r>
          </a:p>
          <a:p>
            <a:pPr lvl="2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DO NOT USE GASOLINE AS A CLEANER</a:t>
            </a:r>
          </a:p>
          <a:p>
            <a:pPr lvl="2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DO NOT REFILL A GASOLINE OPERATED DEVICE UNTIL IT COOLS DOWN.</a:t>
            </a:r>
          </a:p>
          <a:p>
            <a:pPr lvl="2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WATCH WHERE YOUR STORING YOUR FLAMMABLE, COMBUSTIBLE, AND CHEMICALS. 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 smtClean="0"/>
          </a:p>
        </p:txBody>
      </p:sp>
      <p:pic>
        <p:nvPicPr>
          <p:cNvPr id="2050" name="Picture 2" descr="C:\Users\lunaj\Desktop\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953000"/>
            <a:ext cx="6781800" cy="1752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524000"/>
            <a:ext cx="8534400" cy="44012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  GENERAL SAFETY: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KEEP VALVES CLOSED WHEN NOT IN USE.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YOU MAY NOT STORE GASOLINE INSIDE THE VEHICLE WHILE IN OPERATION.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YOU SHOULD NOT LEAVE THE GASOLINE CONTAINER IN SUNLIGHT.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IF YOU SPILL ANY GASOLINE ON YOU, YOU MUST WASH AND OR CHANGE CLOTHING.  VAPOR CAN IGNITE YOUR CLOTHING OR HANDS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5344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5791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REFERENCE SITES FOR YOU TO REVIEW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NATIONAL FIRE PROTECTION AGENCY</a:t>
            </a:r>
            <a:endParaRPr lang="en-US" u="sng" dirty="0" smtClean="0">
              <a:solidFill>
                <a:schemeClr val="bg1"/>
              </a:solidFill>
              <a:hlinkClick r:id="rId3"/>
            </a:endParaRPr>
          </a:p>
          <a:p>
            <a:pPr lvl="1">
              <a:buFont typeface="Wingdings" pitchFamily="2" charset="2"/>
              <a:buChar char="Ø"/>
            </a:pPr>
            <a:endParaRPr lang="en-US" u="sng" dirty="0" smtClean="0">
              <a:solidFill>
                <a:schemeClr val="bg1"/>
              </a:solidFill>
              <a:hlinkClick r:id="rId3"/>
            </a:endParaRPr>
          </a:p>
          <a:p>
            <a:pPr lvl="1">
              <a:buFont typeface="Wingdings" pitchFamily="2" charset="2"/>
              <a:buChar char="Ø"/>
            </a:pPr>
            <a:r>
              <a:rPr lang="en-US" u="sng" dirty="0" smtClean="0">
                <a:solidFill>
                  <a:schemeClr val="bg1"/>
                </a:solidFill>
                <a:hlinkClick r:id="rId3"/>
              </a:rPr>
              <a:t>http://www.nfpa.org/itemDetail.asp?categoryID=279&amp;itemID=18123&amp;URL=Codes%20&amp;%20Standards/Standards%20development%20process/Online%20access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pPr lvl="1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  US DEPARTMENT OF TRANSPORTATION – 49CFR 178</a:t>
            </a:r>
          </a:p>
          <a:p>
            <a:pPr lvl="1">
              <a:buFont typeface="Wingdings" pitchFamily="2" charset="2"/>
              <a:buChar char="Ø"/>
            </a:pPr>
            <a:endParaRPr lang="en-US" u="sng" dirty="0" smtClean="0">
              <a:solidFill>
                <a:schemeClr val="bg1"/>
              </a:solidFill>
              <a:hlinkClick r:id="rId4"/>
            </a:endParaRPr>
          </a:p>
          <a:p>
            <a:pPr lvl="1">
              <a:buFont typeface="Wingdings" pitchFamily="2" charset="2"/>
              <a:buChar char="Ø"/>
            </a:pPr>
            <a:r>
              <a:rPr lang="en-US" u="sng" dirty="0" smtClean="0">
                <a:solidFill>
                  <a:schemeClr val="bg1"/>
                </a:solidFill>
                <a:hlinkClick r:id="rId4"/>
              </a:rPr>
              <a:t>http://www.ecfr.gov/cgi-bin/text-idx?c=ecfr&amp;tpl=/ecfrbrowse/Title49/49cfr178_main_02.tpl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600200" y="1981200"/>
            <a:ext cx="567815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FOR MORE INFORMATION: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Fire Safety Inspector  Steve Ersteniuk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(585) 428-5954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hlinkClick r:id="rId3"/>
              </a:rPr>
              <a:t>Stephen.Ersteniuk@CityofRochester.gov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en-US" sz="20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Lieutenant Edward Kuppinger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(585)428-5956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hlinkClick r:id="rId4"/>
              </a:rPr>
              <a:t>Edward.Kuppinger@CityofRochester.gov</a:t>
            </a:r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38100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THE FIRE TRIANGLE 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 lvl="1">
              <a:buFont typeface="Wingdings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rgbClr val="FFC000"/>
                </a:solidFill>
              </a:rPr>
              <a:t>HEAT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rgbClr val="FF0000"/>
                </a:solidFill>
              </a:rPr>
              <a:t>FUEL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dirty="0" smtClean="0">
                <a:solidFill>
                  <a:srgbClr val="0070C0"/>
                </a:solidFill>
              </a:rPr>
              <a:t>OXYGEN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</p:txBody>
      </p:sp>
      <p:pic>
        <p:nvPicPr>
          <p:cNvPr id="5" name="Picture 4" descr="FIRE TRIANG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2133600"/>
            <a:ext cx="41148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80010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5 CLASSES OF</a:t>
            </a:r>
            <a:r>
              <a:rPr lang="en-US" sz="2000" dirty="0" smtClean="0"/>
              <a:t>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</a:rPr>
              <a:t>FIRE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 smtClean="0">
                <a:solidFill>
                  <a:schemeClr val="bg1"/>
                </a:solidFill>
              </a:rPr>
              <a:t> Ordinary Combustibles 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Flammable and Combustible Liquids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Energized Electrical Equipment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Combustible Metals</a:t>
            </a:r>
          </a:p>
          <a:p>
            <a:pPr marL="914400" lvl="1" indent="-457200"/>
            <a:r>
              <a:rPr lang="en-US" sz="2000" dirty="0" smtClean="0">
                <a:solidFill>
                  <a:schemeClr val="bg1"/>
                </a:solidFill>
              </a:rPr>
              <a:t>K.    Cooking Oils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/>
          </a:p>
        </p:txBody>
      </p:sp>
      <p:pic>
        <p:nvPicPr>
          <p:cNvPr id="3" name="Kitchen Fire 41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83820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600200"/>
            <a:ext cx="2744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KITCHEN FIRE SAFETY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54864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TYPES OF FIREFIGHTING RESOURCES </a:t>
            </a: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Extinguishers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Hood Systems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Confinement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Smother </a:t>
            </a:r>
          </a:p>
        </p:txBody>
      </p:sp>
      <p:pic>
        <p:nvPicPr>
          <p:cNvPr id="5" name="Picture 4" descr="put A LID ON 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590800"/>
            <a:ext cx="160972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ry chemic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990601"/>
            <a:ext cx="2514600" cy="1904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h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3657600"/>
            <a:ext cx="32004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AN ON FIR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400" y="4267200"/>
            <a:ext cx="2028825" cy="2409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cap="all" dirty="0" smtClean="0">
                <a:solidFill>
                  <a:srgbClr val="002060"/>
                </a:solidFill>
                <a:effectLst/>
              </a:rPr>
              <a:t>Fire safety and utility control</a:t>
            </a:r>
            <a:endParaRPr lang="en-US" dirty="0">
              <a:effectLst/>
            </a:endParaRPr>
          </a:p>
        </p:txBody>
      </p:sp>
      <p:pic>
        <p:nvPicPr>
          <p:cNvPr id="3" name="Picture 2" descr="C:\Users\lunaj\Desktop\RFD p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5410200"/>
            <a:ext cx="1143001" cy="1447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1981200"/>
            <a:ext cx="51054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  TYPES OF FIRE EXTINGUISHERS  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</a:rPr>
              <a:t>Water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Dry Chemical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Carbon Dioxide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Specialized Fire Extinguishers</a:t>
            </a:r>
          </a:p>
          <a:p>
            <a:pPr>
              <a:buFont typeface="Wingdings" pitchFamily="2" charset="2"/>
              <a:buChar char="Ø"/>
            </a:pPr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4" descr="h2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981200"/>
            <a:ext cx="2895600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IRE TRIANG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1" y="5181600"/>
            <a:ext cx="2057399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950</TotalTime>
  <Words>1345</Words>
  <Application>Microsoft Office PowerPoint</Application>
  <PresentationFormat>On-screen Show (4:3)</PresentationFormat>
  <Paragraphs>297</Paragraphs>
  <Slides>43</Slides>
  <Notes>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Apex</vt:lpstr>
      <vt:lpstr>Fire safety and utility control  for mobile food service vehicles 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  <vt:lpstr>Fire safety and utility control</vt:lpstr>
    </vt:vector>
  </TitlesOfParts>
  <Company>City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safety and utility control  for mobile food service vehicles</dc:title>
  <dc:creator>lunaj</dc:creator>
  <cp:lastModifiedBy>lunaj</cp:lastModifiedBy>
  <cp:revision>124</cp:revision>
  <dcterms:created xsi:type="dcterms:W3CDTF">2013-04-09T19:30:30Z</dcterms:created>
  <dcterms:modified xsi:type="dcterms:W3CDTF">2014-02-21T13:09:17Z</dcterms:modified>
</cp:coreProperties>
</file>