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1.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ink/ink10.xml" ContentType="application/inkml+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66" r:id="rId4"/>
  </p:sldMasterIdLst>
  <p:notesMasterIdLst>
    <p:notesMasterId r:id="rId30"/>
  </p:notesMasterIdLst>
  <p:sldIdLst>
    <p:sldId id="256" r:id="rId5"/>
    <p:sldId id="414" r:id="rId6"/>
    <p:sldId id="371" r:id="rId7"/>
    <p:sldId id="308" r:id="rId8"/>
    <p:sldId id="416" r:id="rId9"/>
    <p:sldId id="403" r:id="rId10"/>
    <p:sldId id="400" r:id="rId11"/>
    <p:sldId id="408" r:id="rId12"/>
    <p:sldId id="381" r:id="rId13"/>
    <p:sldId id="373" r:id="rId14"/>
    <p:sldId id="398" r:id="rId15"/>
    <p:sldId id="397" r:id="rId16"/>
    <p:sldId id="410" r:id="rId17"/>
    <p:sldId id="374" r:id="rId18"/>
    <p:sldId id="409" r:id="rId19"/>
    <p:sldId id="337" r:id="rId20"/>
    <p:sldId id="335" r:id="rId21"/>
    <p:sldId id="412" r:id="rId22"/>
    <p:sldId id="406" r:id="rId23"/>
    <p:sldId id="407" r:id="rId24"/>
    <p:sldId id="376" r:id="rId25"/>
    <p:sldId id="396" r:id="rId26"/>
    <p:sldId id="347" r:id="rId27"/>
    <p:sldId id="348" r:id="rId28"/>
    <p:sldId id="415" r:id="rId29"/>
  </p:sldIdLst>
  <p:sldSz cx="12192000" cy="6858000"/>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Nicole Reddington" initials="NR" lastIdx="2" clrIdx="0">
    <p:extLst>
      <p:ext uri="{19B8F6BF-5375-455C-9EA6-DF929625EA0E}">
        <p15:presenceInfo xmlns:p15="http://schemas.microsoft.com/office/powerpoint/2012/main" userId="S::nreddington@edrdpc.com::a1a3221e-cf5d-4cf6-b420-fff5464a54f3"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66"/>
    <a:srgbClr val="0E5580"/>
    <a:srgbClr val="113F75"/>
    <a:srgbClr val="184D80"/>
    <a:srgbClr val="0D346E"/>
    <a:srgbClr val="082A66"/>
    <a:srgbClr val="0D5079"/>
    <a:srgbClr val="FFFFFF"/>
    <a:srgbClr val="097156"/>
    <a:srgbClr val="150B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115" autoAdjust="0"/>
    <p:restoredTop sz="88534" autoAdjust="0"/>
  </p:normalViewPr>
  <p:slideViewPr>
    <p:cSldViewPr snapToGrid="0">
      <p:cViewPr varScale="1">
        <p:scale>
          <a:sx n="115" d="100"/>
          <a:sy n="115" d="100"/>
        </p:scale>
        <p:origin x="138" y="108"/>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openxmlformats.org/officeDocument/2006/relationships/tableStyles" Target="tableStyles.xml"/><Relationship Id="rId8" Type="http://schemas.openxmlformats.org/officeDocument/2006/relationships/slide" Target="slides/slide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4:49.850"/>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5:07.624"/>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9T02:29:42.887"/>
    </inkml:context>
    <inkml:brush xml:id="br0">
      <inkml:brushProperty name="width" value="0.05" units="cm"/>
      <inkml:brushProperty name="height" value="0.05" units="cm"/>
      <inkml:brushProperty name="ignorePressure" value="1"/>
    </inkml:brush>
  </inkml:definitions>
  <inkml:trace contextRef="#ctx0" brushRef="#br0">0 1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4:51.444"/>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4:56.278"/>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5:05.540"/>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5:07.624"/>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4:49.850"/>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4:51.444"/>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1,'0'0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4:56.278"/>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1 0,'0'0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0-06-03T00:35:05.540"/>
    </inkml:context>
    <inkml:brush xml:id="br0">
      <inkml:brushProperty name="width" value="0.05" units="cm"/>
      <inkml:brushProperty name="height" value="0.3" units="cm"/>
      <inkml:brushProperty name="color" value="#849398"/>
      <inkml:brushProperty name="ignorePressure" value="1"/>
      <inkml:brushProperty name="inkEffects" value="pencil"/>
    </inkml:brush>
  </inkml:definitions>
  <inkml:trace contextRef="#ctx0" brushRef="#br0">0 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 y="4"/>
            <a:ext cx="3005448" cy="462899"/>
          </a:xfrm>
          <a:prstGeom prst="rect">
            <a:avLst/>
          </a:prstGeom>
        </p:spPr>
        <p:txBody>
          <a:bodyPr vert="horz" lIns="90539" tIns="45268" rIns="90539" bIns="45268" rtlCol="0"/>
          <a:lstStyle>
            <a:lvl1pPr algn="l">
              <a:defRPr sz="1100"/>
            </a:lvl1pPr>
          </a:lstStyle>
          <a:p>
            <a:pPr>
              <a:defRPr/>
            </a:pPr>
            <a:endParaRPr lang="en-US" dirty="0"/>
          </a:p>
        </p:txBody>
      </p:sp>
      <p:sp>
        <p:nvSpPr>
          <p:cNvPr id="3" name="Date Placeholder 2"/>
          <p:cNvSpPr>
            <a:spLocks noGrp="1"/>
          </p:cNvSpPr>
          <p:nvPr>
            <p:ph type="dt" idx="1"/>
          </p:nvPr>
        </p:nvSpPr>
        <p:spPr>
          <a:xfrm>
            <a:off x="3927186" y="4"/>
            <a:ext cx="3005448" cy="462899"/>
          </a:xfrm>
          <a:prstGeom prst="rect">
            <a:avLst/>
          </a:prstGeom>
        </p:spPr>
        <p:txBody>
          <a:bodyPr vert="horz" lIns="90539" tIns="45268" rIns="90539" bIns="45268" rtlCol="0"/>
          <a:lstStyle>
            <a:lvl1pPr algn="r">
              <a:defRPr sz="1100"/>
            </a:lvl1pPr>
          </a:lstStyle>
          <a:p>
            <a:pPr>
              <a:defRPr/>
            </a:pPr>
            <a:fld id="{BFC6B77E-ED14-4BD8-BBE1-0F6559ED56CE}" type="datetimeFigureOut">
              <a:rPr lang="en-US"/>
              <a:pPr>
                <a:defRPr/>
              </a:pPr>
              <a:t>9/15/2021</a:t>
            </a:fld>
            <a:endParaRPr lang="en-US" dirty="0"/>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0539" tIns="45268" rIns="90539" bIns="45268" rtlCol="0" anchor="ctr"/>
          <a:lstStyle/>
          <a:p>
            <a:pPr lvl="0"/>
            <a:endParaRPr lang="en-US" noProof="0" dirty="0"/>
          </a:p>
        </p:txBody>
      </p:sp>
      <p:sp>
        <p:nvSpPr>
          <p:cNvPr id="5" name="Notes Placeholder 4"/>
          <p:cNvSpPr>
            <a:spLocks noGrp="1"/>
          </p:cNvSpPr>
          <p:nvPr>
            <p:ph type="body" sz="quarter" idx="3"/>
          </p:nvPr>
        </p:nvSpPr>
        <p:spPr>
          <a:xfrm>
            <a:off x="694051" y="4436908"/>
            <a:ext cx="5546104" cy="3630768"/>
          </a:xfrm>
          <a:prstGeom prst="rect">
            <a:avLst/>
          </a:prstGeom>
        </p:spPr>
        <p:txBody>
          <a:bodyPr vert="horz" lIns="90539" tIns="45268" rIns="90539" bIns="45268"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4" y="8757304"/>
            <a:ext cx="3005448" cy="462899"/>
          </a:xfrm>
          <a:prstGeom prst="rect">
            <a:avLst/>
          </a:prstGeom>
        </p:spPr>
        <p:txBody>
          <a:bodyPr vert="horz" lIns="90539" tIns="45268" rIns="90539" bIns="45268" rtlCol="0" anchor="b"/>
          <a:lstStyle>
            <a:lvl1pPr algn="l">
              <a:defRPr sz="1100"/>
            </a:lvl1pPr>
          </a:lstStyle>
          <a:p>
            <a:pPr>
              <a:defRPr/>
            </a:pPr>
            <a:endParaRPr lang="en-US" dirty="0"/>
          </a:p>
        </p:txBody>
      </p:sp>
      <p:sp>
        <p:nvSpPr>
          <p:cNvPr id="7" name="Slide Number Placeholder 6"/>
          <p:cNvSpPr>
            <a:spLocks noGrp="1"/>
          </p:cNvSpPr>
          <p:nvPr>
            <p:ph type="sldNum" sz="quarter" idx="5"/>
          </p:nvPr>
        </p:nvSpPr>
        <p:spPr>
          <a:xfrm>
            <a:off x="3927186" y="8757304"/>
            <a:ext cx="3005448" cy="462899"/>
          </a:xfrm>
          <a:prstGeom prst="rect">
            <a:avLst/>
          </a:prstGeom>
        </p:spPr>
        <p:txBody>
          <a:bodyPr vert="horz" lIns="90539" tIns="45268" rIns="90539" bIns="45268" rtlCol="0" anchor="b"/>
          <a:lstStyle>
            <a:lvl1pPr algn="r">
              <a:defRPr sz="1100"/>
            </a:lvl1pPr>
          </a:lstStyle>
          <a:p>
            <a:pPr>
              <a:defRPr/>
            </a:pPr>
            <a:fld id="{B0B69095-864B-47BA-9239-89D190F19A67}" type="slidenum">
              <a:rPr lang="en-US"/>
              <a:pPr>
                <a:defRPr/>
              </a:pPr>
              <a:t>‹#›</a:t>
            </a:fld>
            <a:endParaRPr lang="en-US" dirty="0"/>
          </a:p>
        </p:txBody>
      </p:sp>
    </p:spTree>
    <p:extLst>
      <p:ext uri="{BB962C8B-B14F-4D97-AF65-F5344CB8AC3E}">
        <p14:creationId xmlns:p14="http://schemas.microsoft.com/office/powerpoint/2010/main" val="271829604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02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2951ACAB-A30C-4EB6-A2B8-92BFCEA32F81}" type="slidenum">
              <a:rPr lang="en-US" altLang="en-US" smtClean="0"/>
              <a:pPr/>
              <a:t>1</a:t>
            </a:fld>
            <a:endParaRPr lang="en-US" altLang="en-US" dirty="0"/>
          </a:p>
        </p:txBody>
      </p:sp>
    </p:spTree>
    <p:extLst>
      <p:ext uri="{BB962C8B-B14F-4D97-AF65-F5344CB8AC3E}">
        <p14:creationId xmlns:p14="http://schemas.microsoft.com/office/powerpoint/2010/main" val="5001521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11</a:t>
            </a:fld>
            <a:endParaRPr lang="en-US" altLang="en-US" dirty="0"/>
          </a:p>
        </p:txBody>
      </p:sp>
    </p:spTree>
    <p:extLst>
      <p:ext uri="{BB962C8B-B14F-4D97-AF65-F5344CB8AC3E}">
        <p14:creationId xmlns:p14="http://schemas.microsoft.com/office/powerpoint/2010/main" val="1097956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12</a:t>
            </a:fld>
            <a:endParaRPr lang="en-US" altLang="en-US" dirty="0"/>
          </a:p>
        </p:txBody>
      </p:sp>
    </p:spTree>
    <p:extLst>
      <p:ext uri="{BB962C8B-B14F-4D97-AF65-F5344CB8AC3E}">
        <p14:creationId xmlns:p14="http://schemas.microsoft.com/office/powerpoint/2010/main" val="25711540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B69095-864B-47BA-9239-89D190F19A67}" type="slidenum">
              <a:rPr lang="en-US" smtClean="0"/>
              <a:pPr>
                <a:defRPr/>
              </a:pPr>
              <a:t>13</a:t>
            </a:fld>
            <a:endParaRPr lang="en-US" dirty="0"/>
          </a:p>
        </p:txBody>
      </p:sp>
    </p:spTree>
    <p:extLst>
      <p:ext uri="{BB962C8B-B14F-4D97-AF65-F5344CB8AC3E}">
        <p14:creationId xmlns:p14="http://schemas.microsoft.com/office/powerpoint/2010/main" val="23791989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5805" eaLnBrk="1" hangingPunct="1">
              <a:spcBef>
                <a:spcPct val="0"/>
              </a:spcBef>
              <a:defRPr/>
            </a:pPr>
            <a:r>
              <a:rPr lang="en-US" altLang="en-US" b="1" dirty="0">
                <a:solidFill>
                  <a:schemeClr val="bg1"/>
                </a:solidFill>
                <a:latin typeface="Calibri" panose="020F0502020204030204" pitchFamily="34" charset="0"/>
                <a:cs typeface="Calibri" panose="020F0502020204030204" pitchFamily="34" charset="0"/>
              </a:rPr>
              <a:t>City’s </a:t>
            </a:r>
            <a:r>
              <a:rPr lang="en-US" altLang="en-US" b="1" i="1" dirty="0">
                <a:solidFill>
                  <a:schemeClr val="accent3"/>
                </a:solidFill>
                <a:latin typeface="Calibri" panose="020F0502020204030204" pitchFamily="34" charset="0"/>
                <a:cs typeface="Calibri" panose="020F0502020204030204" pitchFamily="34" charset="0"/>
              </a:rPr>
              <a:t>Hazardous Sidewalk Repair Program</a:t>
            </a:r>
            <a:r>
              <a:rPr lang="en-US" altLang="en-US" b="1" dirty="0">
                <a:solidFill>
                  <a:schemeClr val="bg1"/>
                </a:solidFill>
                <a:latin typeface="Calibri" panose="020F0502020204030204" pitchFamily="34" charset="0"/>
                <a:cs typeface="Calibri" panose="020F0502020204030204" pitchFamily="34" charset="0"/>
              </a:rPr>
              <a:t> states: replace sidewalks when a difference in elevation at the crack or joint is at least one and half (1.5”) inches, or if they are severely deteriorated.</a:t>
            </a:r>
          </a:p>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14</a:t>
            </a:fld>
            <a:endParaRPr lang="en-US" altLang="en-US" dirty="0"/>
          </a:p>
        </p:txBody>
      </p:sp>
    </p:spTree>
    <p:extLst>
      <p:ext uri="{BB962C8B-B14F-4D97-AF65-F5344CB8AC3E}">
        <p14:creationId xmlns:p14="http://schemas.microsoft.com/office/powerpoint/2010/main" val="170450882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05805" eaLnBrk="1" hangingPunct="1">
              <a:spcBef>
                <a:spcPct val="0"/>
              </a:spcBef>
              <a:defRPr/>
            </a:pPr>
            <a:r>
              <a:rPr lang="en-US" altLang="en-US" b="1" dirty="0">
                <a:solidFill>
                  <a:schemeClr val="bg1"/>
                </a:solidFill>
                <a:latin typeface="Calibri" panose="020F0502020204030204" pitchFamily="34" charset="0"/>
                <a:cs typeface="Calibri" panose="020F0502020204030204" pitchFamily="34" charset="0"/>
              </a:rPr>
              <a:t>City’s </a:t>
            </a:r>
            <a:r>
              <a:rPr lang="en-US" altLang="en-US" b="1" i="1" dirty="0">
                <a:solidFill>
                  <a:schemeClr val="accent3"/>
                </a:solidFill>
                <a:latin typeface="Calibri" panose="020F0502020204030204" pitchFamily="34" charset="0"/>
                <a:cs typeface="Calibri" panose="020F0502020204030204" pitchFamily="34" charset="0"/>
              </a:rPr>
              <a:t>Hazardous Sidewalk Repair Program</a:t>
            </a:r>
            <a:r>
              <a:rPr lang="en-US" altLang="en-US" b="1" dirty="0">
                <a:solidFill>
                  <a:schemeClr val="bg1"/>
                </a:solidFill>
                <a:latin typeface="Calibri" panose="020F0502020204030204" pitchFamily="34" charset="0"/>
                <a:cs typeface="Calibri" panose="020F0502020204030204" pitchFamily="34" charset="0"/>
              </a:rPr>
              <a:t> states: replace sidewalks when a difference in elevation at the crack or joint is at least one and half (1.5”) inches, or if they are severely deteriorated.</a:t>
            </a:r>
          </a:p>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15</a:t>
            </a:fld>
            <a:endParaRPr lang="en-US" altLang="en-US" dirty="0"/>
          </a:p>
        </p:txBody>
      </p:sp>
    </p:spTree>
    <p:extLst>
      <p:ext uri="{BB962C8B-B14F-4D97-AF65-F5344CB8AC3E}">
        <p14:creationId xmlns:p14="http://schemas.microsoft.com/office/powerpoint/2010/main" val="41506549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16</a:t>
            </a:fld>
            <a:endParaRPr lang="en-US" altLang="en-US" dirty="0"/>
          </a:p>
        </p:txBody>
      </p:sp>
    </p:spTree>
    <p:extLst>
      <p:ext uri="{BB962C8B-B14F-4D97-AF65-F5344CB8AC3E}">
        <p14:creationId xmlns:p14="http://schemas.microsoft.com/office/powerpoint/2010/main" val="34666837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17</a:t>
            </a:fld>
            <a:endParaRPr lang="en-US" altLang="en-US" dirty="0"/>
          </a:p>
        </p:txBody>
      </p:sp>
    </p:spTree>
    <p:extLst>
      <p:ext uri="{BB962C8B-B14F-4D97-AF65-F5344CB8AC3E}">
        <p14:creationId xmlns:p14="http://schemas.microsoft.com/office/powerpoint/2010/main" val="31678919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18</a:t>
            </a:fld>
            <a:endParaRPr lang="en-US" altLang="en-US" dirty="0"/>
          </a:p>
        </p:txBody>
      </p:sp>
    </p:spTree>
    <p:extLst>
      <p:ext uri="{BB962C8B-B14F-4D97-AF65-F5344CB8AC3E}">
        <p14:creationId xmlns:p14="http://schemas.microsoft.com/office/powerpoint/2010/main" val="2850974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19</a:t>
            </a:fld>
            <a:endParaRPr lang="en-US" altLang="en-US" dirty="0"/>
          </a:p>
        </p:txBody>
      </p:sp>
    </p:spTree>
    <p:extLst>
      <p:ext uri="{BB962C8B-B14F-4D97-AF65-F5344CB8AC3E}">
        <p14:creationId xmlns:p14="http://schemas.microsoft.com/office/powerpoint/2010/main" val="2294900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20</a:t>
            </a:fld>
            <a:endParaRPr lang="en-US" altLang="en-US" dirty="0"/>
          </a:p>
        </p:txBody>
      </p:sp>
    </p:spTree>
    <p:extLst>
      <p:ext uri="{BB962C8B-B14F-4D97-AF65-F5344CB8AC3E}">
        <p14:creationId xmlns:p14="http://schemas.microsoft.com/office/powerpoint/2010/main" val="21719802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B69095-864B-47BA-9239-89D190F19A67}" type="slidenum">
              <a:rPr lang="en-US" smtClean="0"/>
              <a:pPr>
                <a:defRPr/>
              </a:pPr>
              <a:t>2</a:t>
            </a:fld>
            <a:endParaRPr lang="en-US" dirty="0"/>
          </a:p>
        </p:txBody>
      </p:sp>
    </p:spTree>
    <p:extLst>
      <p:ext uri="{BB962C8B-B14F-4D97-AF65-F5344CB8AC3E}">
        <p14:creationId xmlns:p14="http://schemas.microsoft.com/office/powerpoint/2010/main" val="238261086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21</a:t>
            </a:fld>
            <a:endParaRPr lang="en-US" altLang="en-US" dirty="0"/>
          </a:p>
        </p:txBody>
      </p:sp>
    </p:spTree>
    <p:extLst>
      <p:ext uri="{BB962C8B-B14F-4D97-AF65-F5344CB8AC3E}">
        <p14:creationId xmlns:p14="http://schemas.microsoft.com/office/powerpoint/2010/main" val="4737821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82F19D60-821D-41F2-B0CF-3378EBA3496A}" type="slidenum">
              <a:rPr lang="en-US" altLang="en-US" smtClean="0"/>
              <a:pPr/>
              <a:t>22</a:t>
            </a:fld>
            <a:endParaRPr lang="en-US" altLang="en-US" dirty="0"/>
          </a:p>
        </p:txBody>
      </p:sp>
    </p:spTree>
    <p:extLst>
      <p:ext uri="{BB962C8B-B14F-4D97-AF65-F5344CB8AC3E}">
        <p14:creationId xmlns:p14="http://schemas.microsoft.com/office/powerpoint/2010/main" val="11729821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23</a:t>
            </a:fld>
            <a:endParaRPr lang="en-US" altLang="en-US" dirty="0"/>
          </a:p>
        </p:txBody>
      </p:sp>
    </p:spTree>
    <p:extLst>
      <p:ext uri="{BB962C8B-B14F-4D97-AF65-F5344CB8AC3E}">
        <p14:creationId xmlns:p14="http://schemas.microsoft.com/office/powerpoint/2010/main" val="247314425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24</a:t>
            </a:fld>
            <a:endParaRPr lang="en-US" altLang="en-US" dirty="0"/>
          </a:p>
        </p:txBody>
      </p:sp>
    </p:spTree>
    <p:extLst>
      <p:ext uri="{BB962C8B-B14F-4D97-AF65-F5344CB8AC3E}">
        <p14:creationId xmlns:p14="http://schemas.microsoft.com/office/powerpoint/2010/main" val="24825613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25</a:t>
            </a:fld>
            <a:endParaRPr lang="en-US" altLang="en-US" dirty="0"/>
          </a:p>
        </p:txBody>
      </p:sp>
    </p:spTree>
    <p:extLst>
      <p:ext uri="{BB962C8B-B14F-4D97-AF65-F5344CB8AC3E}">
        <p14:creationId xmlns:p14="http://schemas.microsoft.com/office/powerpoint/2010/main" val="22959129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82F19D60-821D-41F2-B0CF-3378EBA3496A}" type="slidenum">
              <a:rPr lang="en-US" altLang="en-US" smtClean="0"/>
              <a:pPr/>
              <a:t>3</a:t>
            </a:fld>
            <a:endParaRPr lang="en-US" altLang="en-US" dirty="0"/>
          </a:p>
        </p:txBody>
      </p:sp>
    </p:spTree>
    <p:extLst>
      <p:ext uri="{BB962C8B-B14F-4D97-AF65-F5344CB8AC3E}">
        <p14:creationId xmlns:p14="http://schemas.microsoft.com/office/powerpoint/2010/main" val="10896628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4</a:t>
            </a:fld>
            <a:endParaRPr lang="en-US" altLang="en-US" dirty="0"/>
          </a:p>
        </p:txBody>
      </p:sp>
    </p:spTree>
    <p:extLst>
      <p:ext uri="{BB962C8B-B14F-4D97-AF65-F5344CB8AC3E}">
        <p14:creationId xmlns:p14="http://schemas.microsoft.com/office/powerpoint/2010/main" val="1293781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pPr defTabSz="452902">
              <a:defRPr/>
            </a:pPr>
            <a:fld id="{3639AA58-75EC-48EA-827D-B7832EB05363}" type="slidenum">
              <a:rPr lang="en-US" altLang="en-US">
                <a:solidFill>
                  <a:prstClr val="black"/>
                </a:solidFill>
              </a:rPr>
              <a:pPr defTabSz="452902">
                <a:defRPr/>
              </a:pPr>
              <a:t>5</a:t>
            </a:fld>
            <a:endParaRPr lang="en-US" altLang="en-US" dirty="0">
              <a:solidFill>
                <a:prstClr val="black"/>
              </a:solidFill>
            </a:endParaRPr>
          </a:p>
        </p:txBody>
      </p:sp>
    </p:spTree>
    <p:extLst>
      <p:ext uri="{BB962C8B-B14F-4D97-AF65-F5344CB8AC3E}">
        <p14:creationId xmlns:p14="http://schemas.microsoft.com/office/powerpoint/2010/main" val="4199559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B69095-864B-47BA-9239-89D190F19A67}" type="slidenum">
              <a:rPr lang="en-US" smtClean="0"/>
              <a:pPr>
                <a:defRPr/>
              </a:pPr>
              <a:t>6</a:t>
            </a:fld>
            <a:endParaRPr lang="en-US" dirty="0"/>
          </a:p>
        </p:txBody>
      </p:sp>
    </p:spTree>
    <p:extLst>
      <p:ext uri="{BB962C8B-B14F-4D97-AF65-F5344CB8AC3E}">
        <p14:creationId xmlns:p14="http://schemas.microsoft.com/office/powerpoint/2010/main" val="21010573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0B69095-864B-47BA-9239-89D190F19A67}" type="slidenum">
              <a:rPr lang="en-US" smtClean="0"/>
              <a:pPr>
                <a:defRPr/>
              </a:pPr>
              <a:t>7</a:t>
            </a:fld>
            <a:endParaRPr lang="en-US" dirty="0"/>
          </a:p>
        </p:txBody>
      </p:sp>
    </p:spTree>
    <p:extLst>
      <p:ext uri="{BB962C8B-B14F-4D97-AF65-F5344CB8AC3E}">
        <p14:creationId xmlns:p14="http://schemas.microsoft.com/office/powerpoint/2010/main" val="30062622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9</a:t>
            </a:fld>
            <a:endParaRPr lang="en-US" altLang="en-US" dirty="0"/>
          </a:p>
        </p:txBody>
      </p:sp>
    </p:spTree>
    <p:extLst>
      <p:ext uri="{BB962C8B-B14F-4D97-AF65-F5344CB8AC3E}">
        <p14:creationId xmlns:p14="http://schemas.microsoft.com/office/powerpoint/2010/main" val="39568457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143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35624" indent="-282932">
              <a:defRPr>
                <a:solidFill>
                  <a:schemeClr val="tx1"/>
                </a:solidFill>
                <a:latin typeface="Calibri" panose="020F0502020204030204" pitchFamily="34" charset="0"/>
              </a:defRPr>
            </a:lvl2pPr>
            <a:lvl3pPr marL="1131731" indent="-226346">
              <a:defRPr>
                <a:solidFill>
                  <a:schemeClr val="tx1"/>
                </a:solidFill>
                <a:latin typeface="Calibri" panose="020F0502020204030204" pitchFamily="34" charset="0"/>
              </a:defRPr>
            </a:lvl3pPr>
            <a:lvl4pPr marL="1584421" indent="-226346">
              <a:defRPr>
                <a:solidFill>
                  <a:schemeClr val="tx1"/>
                </a:solidFill>
                <a:latin typeface="Calibri" panose="020F0502020204030204" pitchFamily="34" charset="0"/>
              </a:defRPr>
            </a:lvl4pPr>
            <a:lvl5pPr marL="2037114" indent="-226346">
              <a:defRPr>
                <a:solidFill>
                  <a:schemeClr val="tx1"/>
                </a:solidFill>
                <a:latin typeface="Calibri" panose="020F0502020204030204" pitchFamily="34" charset="0"/>
              </a:defRPr>
            </a:lvl5pPr>
            <a:lvl6pPr marL="2489808" indent="-226346" eaLnBrk="0" fontAlgn="base" hangingPunct="0">
              <a:spcBef>
                <a:spcPct val="0"/>
              </a:spcBef>
              <a:spcAft>
                <a:spcPct val="0"/>
              </a:spcAft>
              <a:defRPr>
                <a:solidFill>
                  <a:schemeClr val="tx1"/>
                </a:solidFill>
                <a:latin typeface="Calibri" panose="020F0502020204030204" pitchFamily="34" charset="0"/>
              </a:defRPr>
            </a:lvl6pPr>
            <a:lvl7pPr marL="2942498" indent="-226346" eaLnBrk="0" fontAlgn="base" hangingPunct="0">
              <a:spcBef>
                <a:spcPct val="0"/>
              </a:spcBef>
              <a:spcAft>
                <a:spcPct val="0"/>
              </a:spcAft>
              <a:defRPr>
                <a:solidFill>
                  <a:schemeClr val="tx1"/>
                </a:solidFill>
                <a:latin typeface="Calibri" panose="020F0502020204030204" pitchFamily="34" charset="0"/>
              </a:defRPr>
            </a:lvl7pPr>
            <a:lvl8pPr marL="3395190" indent="-226346" eaLnBrk="0" fontAlgn="base" hangingPunct="0">
              <a:spcBef>
                <a:spcPct val="0"/>
              </a:spcBef>
              <a:spcAft>
                <a:spcPct val="0"/>
              </a:spcAft>
              <a:defRPr>
                <a:solidFill>
                  <a:schemeClr val="tx1"/>
                </a:solidFill>
                <a:latin typeface="Calibri" panose="020F0502020204030204" pitchFamily="34" charset="0"/>
              </a:defRPr>
            </a:lvl8pPr>
            <a:lvl9pPr marL="3847883" indent="-226346" eaLnBrk="0" fontAlgn="base" hangingPunct="0">
              <a:spcBef>
                <a:spcPct val="0"/>
              </a:spcBef>
              <a:spcAft>
                <a:spcPct val="0"/>
              </a:spcAft>
              <a:defRPr>
                <a:solidFill>
                  <a:schemeClr val="tx1"/>
                </a:solidFill>
                <a:latin typeface="Calibri" panose="020F0502020204030204" pitchFamily="34" charset="0"/>
              </a:defRPr>
            </a:lvl9pPr>
          </a:lstStyle>
          <a:p>
            <a:fld id="{3639AA58-75EC-48EA-827D-B7832EB05363}" type="slidenum">
              <a:rPr lang="en-US" altLang="en-US" smtClean="0"/>
              <a:pPr/>
              <a:t>10</a:t>
            </a:fld>
            <a:endParaRPr lang="en-US" altLang="en-US" dirty="0"/>
          </a:p>
        </p:txBody>
      </p:sp>
    </p:spTree>
    <p:extLst>
      <p:ext uri="{BB962C8B-B14F-4D97-AF65-F5344CB8AC3E}">
        <p14:creationId xmlns:p14="http://schemas.microsoft.com/office/powerpoint/2010/main" val="3747423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US"/>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B4E75B52-973C-4E21-9B25-2836159F10CE}" type="datetime1">
              <a:rPr lang="en-US" smtClean="0"/>
              <a:t>9/15/2021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792E82ED-BA75-4ABE-82F7-A3DC861C19E3}" type="slidenum">
              <a:rPr lang="en-US" smtClean="0"/>
              <a:pPr>
                <a:defRPr/>
              </a:pPr>
              <a:t>‹#›</a:t>
            </a:fld>
            <a:endParaRPr lang="en-US" dirty="0"/>
          </a:p>
        </p:txBody>
      </p:sp>
    </p:spTree>
    <p:extLst>
      <p:ext uri="{BB962C8B-B14F-4D97-AF65-F5344CB8AC3E}">
        <p14:creationId xmlns:p14="http://schemas.microsoft.com/office/powerpoint/2010/main" val="10079413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B55E875-8011-46E2-A936-719057068B2E}" type="datetime1">
              <a:rPr lang="en-US" smtClean="0"/>
              <a:t>9/15/2021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1FE50BAD-B3A8-4307-8190-F486ACB85CFC}" type="slidenum">
              <a:rPr lang="en-US" smtClean="0"/>
              <a:pPr>
                <a:defRPr/>
              </a:pPr>
              <a:t>‹#›</a:t>
            </a:fld>
            <a:endParaRPr lang="en-US" dirty="0"/>
          </a:p>
        </p:txBody>
      </p:sp>
    </p:spTree>
    <p:extLst>
      <p:ext uri="{BB962C8B-B14F-4D97-AF65-F5344CB8AC3E}">
        <p14:creationId xmlns:p14="http://schemas.microsoft.com/office/powerpoint/2010/main" val="574923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US"/>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A408556E-3078-4AC6-BC46-C182CE3ECDA4}" type="datetime1">
              <a:rPr lang="en-US" smtClean="0"/>
              <a:t>9/15/2021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FE50BAD-B3A8-4307-8190-F486ACB85CFC}" type="slidenum">
              <a:rPr lang="en-US" smtClean="0"/>
              <a:pPr>
                <a:defRPr/>
              </a:pPr>
              <a:t>‹#›</a:t>
            </a:fld>
            <a:endParaRPr lang="en-US" dirty="0"/>
          </a:p>
        </p:txBody>
      </p:sp>
    </p:spTree>
    <p:extLst>
      <p:ext uri="{BB962C8B-B14F-4D97-AF65-F5344CB8AC3E}">
        <p14:creationId xmlns:p14="http://schemas.microsoft.com/office/powerpoint/2010/main" val="36205217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US"/>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C4358F7-8125-40AE-A996-3D6B098D0057}" type="datetime1">
              <a:rPr lang="en-US" smtClean="0"/>
              <a:t>9/15/2021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FE50BAD-B3A8-4307-8190-F486ACB85CFC}" type="slidenum">
              <a:rPr lang="en-US" smtClean="0"/>
              <a:pPr>
                <a:defRPr/>
              </a:pPr>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extLst>
      <p:ext uri="{BB962C8B-B14F-4D97-AF65-F5344CB8AC3E}">
        <p14:creationId xmlns:p14="http://schemas.microsoft.com/office/powerpoint/2010/main" val="92729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EE94D3C0-F122-4FD8-9365-40B189A090E6}" type="datetime1">
              <a:rPr lang="en-US" smtClean="0"/>
              <a:t>9/15/2021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FE50BAD-B3A8-4307-8190-F486ACB85CFC}" type="slidenum">
              <a:rPr lang="en-US" smtClean="0"/>
              <a:pPr>
                <a:defRPr/>
              </a:pPr>
              <a:t>‹#›</a:t>
            </a:fld>
            <a:endParaRPr lang="en-US" dirty="0"/>
          </a:p>
        </p:txBody>
      </p:sp>
    </p:spTree>
    <p:extLst>
      <p:ext uri="{BB962C8B-B14F-4D97-AF65-F5344CB8AC3E}">
        <p14:creationId xmlns:p14="http://schemas.microsoft.com/office/powerpoint/2010/main" val="21831860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0C0BF738-023B-4C20-806F-5433375B16F3}" type="datetime1">
              <a:rPr lang="en-US" smtClean="0"/>
              <a:t>9/15/2021</a:t>
            </a:fld>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FE50BAD-B3A8-4307-8190-F486ACB85CFC}" type="slidenum">
              <a:rPr lang="en-US" smtClean="0"/>
              <a:pPr>
                <a:defRPr/>
              </a:pPr>
              <a:t>‹#›</a:t>
            </a:fld>
            <a:endParaRPr lang="en-US" dirty="0"/>
          </a:p>
        </p:txBody>
      </p:sp>
    </p:spTree>
    <p:extLst>
      <p:ext uri="{BB962C8B-B14F-4D97-AF65-F5344CB8AC3E}">
        <p14:creationId xmlns:p14="http://schemas.microsoft.com/office/powerpoint/2010/main" val="7035806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US"/>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pPr>
              <a:defRPr/>
            </a:pPr>
            <a:fld id="{BF26A85B-DDEB-450D-9838-454577BD94EA}" type="datetime1">
              <a:rPr lang="en-US" smtClean="0"/>
              <a:t>9/15/2021</a:t>
            </a:fld>
            <a:endParaRPr lang="en-US" dirty="0"/>
          </a:p>
        </p:txBody>
      </p:sp>
      <p:sp>
        <p:nvSpPr>
          <p:cNvPr id="4"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1FE50BAD-B3A8-4307-8190-F486ACB85CFC}" type="slidenum">
              <a:rPr lang="en-US" smtClean="0"/>
              <a:pPr>
                <a:defRPr/>
              </a:pPr>
              <a:t>‹#›</a:t>
            </a:fld>
            <a:endParaRPr lang="en-US" dirty="0"/>
          </a:p>
        </p:txBody>
      </p:sp>
    </p:spTree>
    <p:extLst>
      <p:ext uri="{BB962C8B-B14F-4D97-AF65-F5344CB8AC3E}">
        <p14:creationId xmlns:p14="http://schemas.microsoft.com/office/powerpoint/2010/main" val="18038070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FC4D45C0-BF84-4269-8896-7916A0598A67}" type="datetime1">
              <a:rPr lang="en-US" smtClean="0"/>
              <a:t>9/15/2021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E5E80D65-DF6D-48F3-8289-D57A548FDC25}" type="slidenum">
              <a:rPr lang="en-US" smtClean="0"/>
              <a:pPr>
                <a:defRPr/>
              </a:pPr>
              <a:t>‹#›</a:t>
            </a:fld>
            <a:endParaRPr lang="en-US" dirty="0"/>
          </a:p>
        </p:txBody>
      </p:sp>
    </p:spTree>
    <p:extLst>
      <p:ext uri="{BB962C8B-B14F-4D97-AF65-F5344CB8AC3E}">
        <p14:creationId xmlns:p14="http://schemas.microsoft.com/office/powerpoint/2010/main" val="12035040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US"/>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5F13873E-E9B0-43FF-9B80-CAB139006017}" type="datetime1">
              <a:rPr lang="en-US" smtClean="0"/>
              <a:t>9/15/2021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5549C30-172C-4A43-B3AD-50FB470E9143}" type="slidenum">
              <a:rPr lang="en-US" smtClean="0"/>
              <a:pPr>
                <a:defRPr/>
              </a:pPr>
              <a:t>‹#›</a:t>
            </a:fld>
            <a:endParaRPr lang="en-US" dirty="0"/>
          </a:p>
        </p:txBody>
      </p:sp>
    </p:spTree>
    <p:extLst>
      <p:ext uri="{BB962C8B-B14F-4D97-AF65-F5344CB8AC3E}">
        <p14:creationId xmlns:p14="http://schemas.microsoft.com/office/powerpoint/2010/main" val="31382013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BAE884F0-9DF3-486D-A630-006C3603B727}" type="datetime1">
              <a:rPr lang="en-US" smtClean="0"/>
              <a:t>9/15/2021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36821E2-69F2-4626-8FBB-72790E174BA9}" type="slidenum">
              <a:rPr lang="en-US" smtClean="0"/>
              <a:pPr>
                <a:defRPr/>
              </a:pPr>
              <a:t>‹#›</a:t>
            </a:fld>
            <a:endParaRPr lang="en-US" dirty="0"/>
          </a:p>
        </p:txBody>
      </p:sp>
    </p:spTree>
    <p:extLst>
      <p:ext uri="{BB962C8B-B14F-4D97-AF65-F5344CB8AC3E}">
        <p14:creationId xmlns:p14="http://schemas.microsoft.com/office/powerpoint/2010/main" val="33881426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7436B9DF-09D7-4594-8410-7751586422F6}" type="datetime1">
              <a:rPr lang="en-US" smtClean="0"/>
              <a:t>9/15/2021</a:t>
            </a:fld>
            <a:endParaRPr lang="en-US" dirty="0"/>
          </a:p>
        </p:txBody>
      </p:sp>
      <p:sp>
        <p:nvSpPr>
          <p:cNvPr id="5" name="Footer Placeholder 4"/>
          <p:cNvSpPr>
            <a:spLocks noGrp="1"/>
          </p:cNvSpPr>
          <p:nvPr>
            <p:ph type="ftr" sz="quarter" idx="11"/>
          </p:nvPr>
        </p:nvSpPr>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B09A3851-87C6-482A-B82D-17D311FBE04E}" type="slidenum">
              <a:rPr lang="en-US" smtClean="0"/>
              <a:pPr>
                <a:defRPr/>
              </a:pPr>
              <a:t>‹#›</a:t>
            </a:fld>
            <a:endParaRPr lang="en-US" dirty="0"/>
          </a:p>
        </p:txBody>
      </p:sp>
    </p:spTree>
    <p:extLst>
      <p:ext uri="{BB962C8B-B14F-4D97-AF65-F5344CB8AC3E}">
        <p14:creationId xmlns:p14="http://schemas.microsoft.com/office/powerpoint/2010/main" val="38262823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fld id="{07D79DFA-8D7E-4F5F-B6D6-0694FEF86649}" type="datetime1">
              <a:rPr lang="en-US" smtClean="0"/>
              <a:t>9/15/2021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E7222E4-D102-4BAC-86F9-BDEBC2855AB5}" type="slidenum">
              <a:rPr lang="en-US" smtClean="0"/>
              <a:pPr>
                <a:defRPr/>
              </a:pPr>
              <a:t>‹#›</a:t>
            </a:fld>
            <a:endParaRPr lang="en-US" dirty="0"/>
          </a:p>
        </p:txBody>
      </p:sp>
    </p:spTree>
    <p:extLst>
      <p:ext uri="{BB962C8B-B14F-4D97-AF65-F5344CB8AC3E}">
        <p14:creationId xmlns:p14="http://schemas.microsoft.com/office/powerpoint/2010/main" val="35103792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fld id="{2199B878-0EF3-4092-8182-EC4782F4F814}" type="datetime1">
              <a:rPr lang="en-US" smtClean="0"/>
              <a:t>9/15/2021</a:t>
            </a:fld>
            <a:endParaRPr lang="en-US" dirty="0"/>
          </a:p>
        </p:txBody>
      </p:sp>
      <p:sp>
        <p:nvSpPr>
          <p:cNvPr id="8" name="Footer Placeholder 7"/>
          <p:cNvSpPr>
            <a:spLocks noGrp="1"/>
          </p:cNvSpPr>
          <p:nvPr>
            <p:ph type="ftr" sz="quarter" idx="11"/>
          </p:nvPr>
        </p:nvSpPr>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FB38F380-09E3-4C72-A991-F741E9738FF7}" type="slidenum">
              <a:rPr lang="en-US" smtClean="0"/>
              <a:pPr>
                <a:defRPr/>
              </a:pPr>
              <a:t>‹#›</a:t>
            </a:fld>
            <a:endParaRPr lang="en-US" dirty="0"/>
          </a:p>
        </p:txBody>
      </p:sp>
    </p:spTree>
    <p:extLst>
      <p:ext uri="{BB962C8B-B14F-4D97-AF65-F5344CB8AC3E}">
        <p14:creationId xmlns:p14="http://schemas.microsoft.com/office/powerpoint/2010/main" val="32734953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7" name="Date Placeholder 2"/>
          <p:cNvSpPr>
            <a:spLocks noGrp="1"/>
          </p:cNvSpPr>
          <p:nvPr>
            <p:ph type="dt" sz="half" idx="10"/>
          </p:nvPr>
        </p:nvSpPr>
        <p:spPr/>
        <p:txBody>
          <a:bodyPr/>
          <a:lstStyle/>
          <a:p>
            <a:pPr>
              <a:defRPr/>
            </a:pPr>
            <a:fld id="{2E9336EB-17E4-4518-8348-8B3B98F11955}" type="datetime1">
              <a:rPr lang="en-US" smtClean="0"/>
              <a:t>9/15/2021</a:t>
            </a:fld>
            <a:endParaRPr lang="en-US" dirty="0"/>
          </a:p>
        </p:txBody>
      </p:sp>
      <p:sp>
        <p:nvSpPr>
          <p:cNvPr id="5" name="Footer Placeholder 3"/>
          <p:cNvSpPr>
            <a:spLocks noGrp="1"/>
          </p:cNvSpPr>
          <p:nvPr>
            <p:ph type="ftr" sz="quarter" idx="11"/>
          </p:nvPr>
        </p:nvSpPr>
        <p:spPr/>
        <p:txBody>
          <a:bodyPr/>
          <a:lstStyle/>
          <a:p>
            <a:pPr>
              <a:defRPr/>
            </a:pPr>
            <a:endParaRPr lang="en-US" dirty="0"/>
          </a:p>
        </p:txBody>
      </p:sp>
      <p:sp>
        <p:nvSpPr>
          <p:cNvPr id="6" name="Slide Number Placeholder 4"/>
          <p:cNvSpPr>
            <a:spLocks noGrp="1"/>
          </p:cNvSpPr>
          <p:nvPr>
            <p:ph type="sldNum" sz="quarter" idx="12"/>
          </p:nvPr>
        </p:nvSpPr>
        <p:spPr/>
        <p:txBody>
          <a:bodyPr/>
          <a:lstStyle/>
          <a:p>
            <a:pPr>
              <a:defRPr/>
            </a:pPr>
            <a:fld id="{E15F0F7C-FA15-454A-9DE6-184291252160}" type="slidenum">
              <a:rPr lang="en-US" smtClean="0"/>
              <a:pPr>
                <a:defRPr/>
              </a:pPr>
              <a:t>‹#›</a:t>
            </a:fld>
            <a:endParaRPr lang="en-US" dirty="0"/>
          </a:p>
        </p:txBody>
      </p:sp>
    </p:spTree>
    <p:extLst>
      <p:ext uri="{BB962C8B-B14F-4D97-AF65-F5344CB8AC3E}">
        <p14:creationId xmlns:p14="http://schemas.microsoft.com/office/powerpoint/2010/main" val="39998975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pPr>
              <a:defRPr/>
            </a:pPr>
            <a:fld id="{2835E6B5-4DAE-4C5F-925A-E9C15E738B6D}" type="datetime1">
              <a:rPr lang="en-US" smtClean="0"/>
              <a:t>9/15/2021</a:t>
            </a:fld>
            <a:endParaRPr lang="en-US" dirty="0"/>
          </a:p>
        </p:txBody>
      </p:sp>
      <p:sp>
        <p:nvSpPr>
          <p:cNvPr id="5" name="Footer Placeholder 2"/>
          <p:cNvSpPr>
            <a:spLocks noGrp="1"/>
          </p:cNvSpPr>
          <p:nvPr>
            <p:ph type="ftr" sz="quarter" idx="11"/>
          </p:nvPr>
        </p:nvSpPr>
        <p:spPr/>
        <p:txBody>
          <a:bodyPr/>
          <a:lstStyle/>
          <a:p>
            <a:pPr>
              <a:defRPr/>
            </a:pPr>
            <a:endParaRPr lang="en-US" dirty="0"/>
          </a:p>
        </p:txBody>
      </p:sp>
      <p:sp>
        <p:nvSpPr>
          <p:cNvPr id="6" name="Slide Number Placeholder 3"/>
          <p:cNvSpPr>
            <a:spLocks noGrp="1"/>
          </p:cNvSpPr>
          <p:nvPr>
            <p:ph type="sldNum" sz="quarter" idx="12"/>
          </p:nvPr>
        </p:nvSpPr>
        <p:spPr/>
        <p:txBody>
          <a:bodyPr/>
          <a:lstStyle/>
          <a:p>
            <a:pPr>
              <a:defRPr/>
            </a:pPr>
            <a:fld id="{93DBD4E7-0CB4-4DBF-A451-75EA27208FAE}" type="slidenum">
              <a:rPr lang="en-US" smtClean="0"/>
              <a:pPr>
                <a:defRPr/>
              </a:pPr>
              <a:t>‹#›</a:t>
            </a:fld>
            <a:endParaRPr lang="en-US" dirty="0"/>
          </a:p>
        </p:txBody>
      </p:sp>
    </p:spTree>
    <p:extLst>
      <p:ext uri="{BB962C8B-B14F-4D97-AF65-F5344CB8AC3E}">
        <p14:creationId xmlns:p14="http://schemas.microsoft.com/office/powerpoint/2010/main" val="45370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7" name="Date Placeholder 4"/>
          <p:cNvSpPr>
            <a:spLocks noGrp="1"/>
          </p:cNvSpPr>
          <p:nvPr>
            <p:ph type="dt" sz="half" idx="10"/>
          </p:nvPr>
        </p:nvSpPr>
        <p:spPr/>
        <p:txBody>
          <a:bodyPr/>
          <a:lstStyle/>
          <a:p>
            <a:pPr>
              <a:defRPr/>
            </a:pPr>
            <a:fld id="{63BEA8CF-61E4-4917-B228-B9184AAC046E}" type="datetime1">
              <a:rPr lang="en-US" smtClean="0"/>
              <a:t>9/15/2021</a:t>
            </a:fld>
            <a:endParaRPr lang="en-US" dirty="0"/>
          </a:p>
        </p:txBody>
      </p:sp>
      <p:sp>
        <p:nvSpPr>
          <p:cNvPr id="5" name="Footer Placeholder 5"/>
          <p:cNvSpPr>
            <a:spLocks noGrp="1"/>
          </p:cNvSpPr>
          <p:nvPr>
            <p:ph type="ftr" sz="quarter" idx="11"/>
          </p:nvPr>
        </p:nvSpPr>
        <p:spPr/>
        <p:txBody>
          <a:bodyPr/>
          <a:lstStyle/>
          <a:p>
            <a:pPr>
              <a:defRPr/>
            </a:pPr>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637378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25821B03-8E16-4259-ACF0-0AA7C0AC8762}" type="datetime1">
              <a:rPr lang="en-US" smtClean="0"/>
              <a:t>9/15/2021</a:t>
            </a:fld>
            <a:endParaRPr lang="en-US" dirty="0"/>
          </a:p>
        </p:txBody>
      </p:sp>
      <p:sp>
        <p:nvSpPr>
          <p:cNvPr id="6" name="Footer Placeholder 5"/>
          <p:cNvSpPr>
            <a:spLocks noGrp="1"/>
          </p:cNvSpPr>
          <p:nvPr>
            <p:ph type="ftr" sz="quarter" idx="11"/>
          </p:nvPr>
        </p:nvSpPr>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629BF071-0DBD-4C16-B3A9-3CD1BCA21E0C}" type="slidenum">
              <a:rPr lang="en-US" smtClean="0"/>
              <a:pPr>
                <a:defRPr/>
              </a:pPr>
              <a:t>‹#›</a:t>
            </a:fld>
            <a:endParaRPr lang="en-US" dirty="0"/>
          </a:p>
        </p:txBody>
      </p:sp>
    </p:spTree>
    <p:extLst>
      <p:ext uri="{BB962C8B-B14F-4D97-AF65-F5344CB8AC3E}">
        <p14:creationId xmlns:p14="http://schemas.microsoft.com/office/powerpoint/2010/main" val="26125030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6.png"/><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0">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1">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sp>
      <p:pic>
        <p:nvPicPr>
          <p:cNvPr id="9" name="Picture 8"/>
          <p:cNvPicPr>
            <a:picLocks noChangeAspect="1"/>
          </p:cNvPicPr>
          <p:nvPr/>
        </p:nvPicPr>
        <p:blipFill rotWithShape="1">
          <a:blip r:embed="rId22">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3">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US"/>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pPr>
              <a:defRPr/>
            </a:pPr>
            <a:fld id="{311CDB0B-3A5A-4CEE-85FA-9F66B65F31EC}" type="datetime1">
              <a:rPr lang="en-US" smtClean="0"/>
              <a:t>9/15/2021</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pPr>
              <a:defRPr/>
            </a:pPr>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pPr>
              <a:defRPr/>
            </a:pPr>
            <a:fld id="{1FE50BAD-B3A8-4307-8190-F486ACB85CFC}" type="slidenum">
              <a:rPr lang="en-US" smtClean="0"/>
              <a:pPr>
                <a:defRPr/>
              </a:pPr>
              <a:t>‹#›</a:t>
            </a:fld>
            <a:endParaRPr lang="en-US" dirty="0"/>
          </a:p>
        </p:txBody>
      </p:sp>
    </p:spTree>
    <p:extLst>
      <p:ext uri="{BB962C8B-B14F-4D97-AF65-F5344CB8AC3E}">
        <p14:creationId xmlns:p14="http://schemas.microsoft.com/office/powerpoint/2010/main" val="3867668178"/>
      </p:ext>
    </p:extLst>
  </p:cSld>
  <p:clrMap bg1="dk1" tx1="lt1" bg2="dk2" tx2="lt2" accent1="accent1" accent2="accent2" accent3="accent3" accent4="accent4" accent5="accent5" accent6="accent6" hlink="hlink" folHlink="folHlink"/>
  <p:sldLayoutIdLst>
    <p:sldLayoutId id="2147484167" r:id="rId1"/>
    <p:sldLayoutId id="2147484168" r:id="rId2"/>
    <p:sldLayoutId id="2147484169" r:id="rId3"/>
    <p:sldLayoutId id="2147484170" r:id="rId4"/>
    <p:sldLayoutId id="2147484171" r:id="rId5"/>
    <p:sldLayoutId id="2147484172" r:id="rId6"/>
    <p:sldLayoutId id="2147484173" r:id="rId7"/>
    <p:sldLayoutId id="2147484174" r:id="rId8"/>
    <p:sldLayoutId id="2147484175" r:id="rId9"/>
    <p:sldLayoutId id="2147484176" r:id="rId10"/>
    <p:sldLayoutId id="2147484177" r:id="rId11"/>
    <p:sldLayoutId id="2147484178" r:id="rId12"/>
    <p:sldLayoutId id="2147484179" r:id="rId13"/>
    <p:sldLayoutId id="2147484180" r:id="rId14"/>
    <p:sldLayoutId id="2147484181" r:id="rId15"/>
    <p:sldLayoutId id="2147484182" r:id="rId16"/>
    <p:sldLayoutId id="2147484183"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8.xml"/><Relationship Id="rId5" Type="http://schemas.openxmlformats.org/officeDocument/2006/relationships/image" Target="../media/image35.JPG"/><Relationship Id="rId4" Type="http://schemas.openxmlformats.org/officeDocument/2006/relationships/image" Target="../media/image34.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37.jpeg"/><Relationship Id="rId4" Type="http://schemas.openxmlformats.org/officeDocument/2006/relationships/image" Target="../media/image36.jpe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image" Target="../media/image41.png"/><Relationship Id="rId5" Type="http://schemas.openxmlformats.org/officeDocument/2006/relationships/image" Target="../media/image40.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3.xml"/><Relationship Id="rId1" Type="http://schemas.openxmlformats.org/officeDocument/2006/relationships/slideLayout" Target="../slideLayouts/slideLayout8.xml"/><Relationship Id="rId5" Type="http://schemas.openxmlformats.org/officeDocument/2006/relationships/image" Target="../media/image44.jpeg"/><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46.jpg"/><Relationship Id="rId4" Type="http://schemas.openxmlformats.org/officeDocument/2006/relationships/image" Target="../media/image45.png"/></Relationships>
</file>

<file path=ppt/slides/_rels/slide16.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49.png"/><Relationship Id="rId5" Type="http://schemas.openxmlformats.org/officeDocument/2006/relationships/image" Target="../media/image48.jpeg"/><Relationship Id="rId4" Type="http://schemas.openxmlformats.org/officeDocument/2006/relationships/image" Target="../media/image8.jpe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7.xml"/><Relationship Id="rId1" Type="http://schemas.openxmlformats.org/officeDocument/2006/relationships/slideLayout" Target="../slideLayouts/slideLayout8.xml"/><Relationship Id="rId5" Type="http://schemas.openxmlformats.org/officeDocument/2006/relationships/image" Target="../media/image54.jp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55.jp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1.JP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56.jpeg"/></Relationships>
</file>

<file path=ppt/slides/_rels/slide2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png"/></Relationships>
</file>

<file path=ppt/slides/_rels/slide22.xml.rels><?xml version="1.0" encoding="UTF-8" standalone="yes"?>
<Relationships xmlns="http://schemas.openxmlformats.org/package/2006/relationships"><Relationship Id="rId8" Type="http://schemas.openxmlformats.org/officeDocument/2006/relationships/customXml" Target="../ink/ink8.xml"/><Relationship Id="rId18" Type="http://schemas.openxmlformats.org/officeDocument/2006/relationships/image" Target="../media/image62.jpeg"/><Relationship Id="rId3" Type="http://schemas.openxmlformats.org/officeDocument/2006/relationships/image" Target="../media/image8.jpeg"/><Relationship Id="rId21" Type="http://schemas.openxmlformats.org/officeDocument/2006/relationships/image" Target="../media/image65.JPG"/><Relationship Id="rId7" Type="http://schemas.openxmlformats.org/officeDocument/2006/relationships/image" Target="../media/image13.png"/><Relationship Id="rId17" Type="http://schemas.openxmlformats.org/officeDocument/2006/relationships/image" Target="../media/image61.jpeg"/><Relationship Id="rId2" Type="http://schemas.openxmlformats.org/officeDocument/2006/relationships/notesSlide" Target="../notesSlides/notesSlide21.xml"/><Relationship Id="rId16" Type="http://schemas.openxmlformats.org/officeDocument/2006/relationships/image" Target="../media/image60.JPG"/><Relationship Id="rId20" Type="http://schemas.openxmlformats.org/officeDocument/2006/relationships/image" Target="../media/image64.jpeg"/><Relationship Id="rId1" Type="http://schemas.openxmlformats.org/officeDocument/2006/relationships/slideLayout" Target="../slideLayouts/slideLayout2.xml"/><Relationship Id="rId6" Type="http://schemas.openxmlformats.org/officeDocument/2006/relationships/customXml" Target="../ink/ink7.xml"/><Relationship Id="rId11" Type="http://schemas.openxmlformats.org/officeDocument/2006/relationships/image" Target="../media/image15.png"/><Relationship Id="rId5" Type="http://schemas.openxmlformats.org/officeDocument/2006/relationships/image" Target="../media/image12.png"/><Relationship Id="rId15" Type="http://schemas.openxmlformats.org/officeDocument/2006/relationships/image" Target="../media/image16.png"/><Relationship Id="rId10" Type="http://schemas.openxmlformats.org/officeDocument/2006/relationships/customXml" Target="../ink/ink9.xml"/><Relationship Id="rId19" Type="http://schemas.openxmlformats.org/officeDocument/2006/relationships/image" Target="../media/image63.jpeg"/><Relationship Id="rId4" Type="http://schemas.openxmlformats.org/officeDocument/2006/relationships/customXml" Target="../ink/ink6.xml"/><Relationship Id="rId9" Type="http://schemas.openxmlformats.org/officeDocument/2006/relationships/image" Target="../media/image14.png"/><Relationship Id="rId14" Type="http://schemas.openxmlformats.org/officeDocument/2006/relationships/customXml" Target="../ink/ink10.xml"/></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12"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8.xml"/><Relationship Id="rId11" Type="http://schemas.openxmlformats.org/officeDocument/2006/relationships/image" Target="../media/image67.png"/><Relationship Id="rId5" Type="http://schemas.openxmlformats.org/officeDocument/2006/relationships/customXml" Target="../ink/ink11.xml"/><Relationship Id="rId10" Type="http://schemas.openxmlformats.org/officeDocument/2006/relationships/image" Target="../media/image270.png"/><Relationship Id="rId4" Type="http://schemas.openxmlformats.org/officeDocument/2006/relationships/image" Target="../media/image66.png"/></Relationships>
</file>

<file path=ppt/slides/_rels/slide2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3.xml"/><Relationship Id="rId1" Type="http://schemas.openxmlformats.org/officeDocument/2006/relationships/slideLayout" Target="../slideLayouts/slideLayout8.xml"/><Relationship Id="rId5" Type="http://schemas.openxmlformats.org/officeDocument/2006/relationships/image" Target="../media/image69.png"/><Relationship Id="rId4" Type="http://schemas.openxmlformats.org/officeDocument/2006/relationships/image" Target="../media/image68.jpg"/></Relationships>
</file>

<file path=ppt/slides/_rels/slide2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72.JPG"/><Relationship Id="rId5" Type="http://schemas.openxmlformats.org/officeDocument/2006/relationships/image" Target="../media/image71.JPG"/><Relationship Id="rId4" Type="http://schemas.openxmlformats.org/officeDocument/2006/relationships/image" Target="../media/image70.jp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customXml" Target="../ink/ink5.xml"/><Relationship Id="rId18" Type="http://schemas.openxmlformats.org/officeDocument/2006/relationships/image" Target="../media/image20.jpeg"/><Relationship Id="rId3" Type="http://schemas.openxmlformats.org/officeDocument/2006/relationships/customXml" Target="../ink/ink1.xml"/><Relationship Id="rId21" Type="http://schemas.openxmlformats.org/officeDocument/2006/relationships/image" Target="../media/image22.jpeg"/><Relationship Id="rId7" Type="http://schemas.openxmlformats.org/officeDocument/2006/relationships/customXml" Target="../ink/ink3.xml"/><Relationship Id="rId17" Type="http://schemas.openxmlformats.org/officeDocument/2006/relationships/image" Target="../media/image19.jpg"/><Relationship Id="rId2" Type="http://schemas.openxmlformats.org/officeDocument/2006/relationships/notesSlide" Target="../notesSlides/notesSlide3.xml"/><Relationship Id="rId16" Type="http://schemas.openxmlformats.org/officeDocument/2006/relationships/image" Target="../media/image18.jpg"/><Relationship Id="rId20"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customXml" Target="../ink/ink2.xml"/><Relationship Id="rId15" Type="http://schemas.openxmlformats.org/officeDocument/2006/relationships/image" Target="../media/image17.png"/><Relationship Id="rId23" Type="http://schemas.openxmlformats.org/officeDocument/2006/relationships/image" Target="../media/image24.jpeg"/><Relationship Id="rId10" Type="http://schemas.openxmlformats.org/officeDocument/2006/relationships/image" Target="../media/image15.png"/><Relationship Id="rId19" Type="http://schemas.openxmlformats.org/officeDocument/2006/relationships/image" Target="../media/image21.png"/><Relationship Id="rId4" Type="http://schemas.openxmlformats.org/officeDocument/2006/relationships/image" Target="../media/image12.png"/><Relationship Id="rId9" Type="http://schemas.openxmlformats.org/officeDocument/2006/relationships/customXml" Target="../ink/ink4.xml"/><Relationship Id="rId14" Type="http://schemas.openxmlformats.org/officeDocument/2006/relationships/image" Target="../media/image16.png"/><Relationship Id="rId22" Type="http://schemas.openxmlformats.org/officeDocument/2006/relationships/image" Target="../media/image23.jpeg"/></Relationships>
</file>

<file path=ppt/slides/_rels/slide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26.jpg"/><Relationship Id="rId7" Type="http://schemas.microsoft.com/office/2007/relationships/hdphoto" Target="../media/hdphoto1.wdp"/><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8.png"/><Relationship Id="rId5" Type="http://schemas.openxmlformats.org/officeDocument/2006/relationships/image" Target="../media/image8.jpe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6.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hyperlink" Target="https://www.cityofrochester.gov/weaver/"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7.xml"/><Relationship Id="rId1" Type="http://schemas.openxmlformats.org/officeDocument/2006/relationships/slideLayout" Target="../slideLayouts/slideLayout8.xml"/><Relationship Id="rId5" Type="http://schemas.openxmlformats.org/officeDocument/2006/relationships/image" Target="../media/image8.jpeg"/><Relationship Id="rId4" Type="http://schemas.openxmlformats.org/officeDocument/2006/relationships/hyperlink" Target="https://www.cityofrochester.gov/weaver/"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cityofrochester.gov/weaver/" TargetMode="External"/><Relationship Id="rId2" Type="http://schemas.openxmlformats.org/officeDocument/2006/relationships/image" Target="../media/image31.jpeg"/><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8.xml"/><Relationship Id="rId5" Type="http://schemas.openxmlformats.org/officeDocument/2006/relationships/image" Target="../media/image33.JPG"/><Relationship Id="rId4" Type="http://schemas.openxmlformats.org/officeDocument/2006/relationships/image" Target="../media/image32.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237506" y="129747"/>
            <a:ext cx="11613117" cy="1219310"/>
          </a:xfrm>
        </p:spPr>
        <p:txBody>
          <a:bodyPr vert="horz" lIns="91440" tIns="45720" rIns="91440" bIns="45720" rtlCol="0" anchor="ctr">
            <a:normAutofit fontScale="90000"/>
          </a:bodyPr>
          <a:lstStyle/>
          <a:p>
            <a:pPr algn="l" fontAlgn="auto">
              <a:spcAft>
                <a:spcPts val="0"/>
              </a:spcAft>
              <a:defRPr/>
            </a:pPr>
            <a:r>
              <a:rPr lang="en-US" sz="4400" b="1" kern="1200" spc="120" dirty="0">
                <a:solidFill>
                  <a:schemeClr val="tx1"/>
                </a:solidFill>
                <a:latin typeface="Arial Black" panose="020B0A04020102020204" pitchFamily="34" charset="0"/>
                <a:cs typeface="Arial" panose="020B0604020202020204" pitchFamily="34" charset="0"/>
              </a:rPr>
              <a:t>Weaver Street Rehabilitation Project</a:t>
            </a:r>
          </a:p>
        </p:txBody>
      </p:sp>
      <p:sp>
        <p:nvSpPr>
          <p:cNvPr id="21" name="TextBox 20"/>
          <p:cNvSpPr txBox="1"/>
          <p:nvPr/>
        </p:nvSpPr>
        <p:spPr>
          <a:xfrm>
            <a:off x="237506" y="1095895"/>
            <a:ext cx="6398071" cy="701731"/>
          </a:xfrm>
          <a:prstGeom prst="rect">
            <a:avLst/>
          </a:prstGeom>
          <a:noFill/>
        </p:spPr>
        <p:txBody>
          <a:bodyPr wrap="square" rtlCol="0">
            <a:spAutoFit/>
          </a:bodyPr>
          <a:lstStyle/>
          <a:p>
            <a:pPr marL="285750" indent="-285750">
              <a:lnSpc>
                <a:spcPct val="110000"/>
              </a:lnSpc>
              <a:buFont typeface="Wingdings" panose="05000000000000000000" pitchFamily="2" charset="2"/>
              <a:buChar char="§"/>
            </a:pPr>
            <a:r>
              <a:rPr lang="en-US" b="1" dirty="0">
                <a:latin typeface="Arial" panose="020B0604020202020204" pitchFamily="34" charset="0"/>
                <a:cs typeface="Arial" panose="020B0604020202020204" pitchFamily="34" charset="0"/>
              </a:rPr>
              <a:t>Weaver Street	 (Remington Street to Hudson Avenue)</a:t>
            </a:r>
          </a:p>
          <a:p>
            <a:pPr>
              <a:lnSpc>
                <a:spcPct val="110000"/>
              </a:lnSpc>
            </a:pPr>
            <a:endParaRPr lang="en-US" b="1"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3">
            <a:extLst>
              <a:ext uri="{28A0092B-C50C-407E-A947-70E740481C1C}">
                <a14:useLocalDpi xmlns:a14="http://schemas.microsoft.com/office/drawing/2010/main" val="0"/>
              </a:ext>
            </a:extLst>
          </a:blip>
          <a:srcRect l="4791" t="5969" r="4744" b="21881"/>
          <a:stretch/>
        </p:blipFill>
        <p:spPr>
          <a:xfrm>
            <a:off x="6412992" y="1182335"/>
            <a:ext cx="5779008" cy="3561563"/>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954529" y="5486400"/>
            <a:ext cx="4234572" cy="730462"/>
          </a:xfrm>
          <a:prstGeom prst="rect">
            <a:avLst/>
          </a:prstGeom>
        </p:spPr>
      </p:pic>
      <p:sp>
        <p:nvSpPr>
          <p:cNvPr id="3" name="Rectangle 2">
            <a:extLst>
              <a:ext uri="{FF2B5EF4-FFF2-40B4-BE49-F238E27FC236}">
                <a16:creationId xmlns:a16="http://schemas.microsoft.com/office/drawing/2014/main" id="{705B3958-39FC-4703-9173-8D389D4AF922}"/>
              </a:ext>
            </a:extLst>
          </p:cNvPr>
          <p:cNvSpPr/>
          <p:nvPr/>
        </p:nvSpPr>
        <p:spPr>
          <a:xfrm>
            <a:off x="237506" y="1884066"/>
            <a:ext cx="6175486" cy="3046988"/>
          </a:xfrm>
          <a:prstGeom prst="rect">
            <a:avLst/>
          </a:prstGeom>
        </p:spPr>
        <p:txBody>
          <a:bodyPr wrap="square">
            <a:spAutoFit/>
          </a:bodyPr>
          <a:lstStyle/>
          <a:p>
            <a:r>
              <a:rPr lang="en-US" sz="3600" b="1" dirty="0">
                <a:solidFill>
                  <a:srgbClr val="FFFF66"/>
                </a:solidFill>
                <a:latin typeface="Arial" panose="020B0604020202020204" pitchFamily="34" charset="0"/>
                <a:cs typeface="Arial" panose="020B0604020202020204" pitchFamily="34" charset="0"/>
              </a:rPr>
              <a:t>Public Information Meeting</a:t>
            </a:r>
          </a:p>
          <a:p>
            <a:r>
              <a:rPr lang="en-US" sz="2800" b="1" dirty="0">
                <a:solidFill>
                  <a:srgbClr val="FFFF66"/>
                </a:solidFill>
                <a:latin typeface="Arial" panose="020B0604020202020204" pitchFamily="34" charset="0"/>
                <a:cs typeface="Arial" panose="020B0604020202020204" pitchFamily="34" charset="0"/>
              </a:rPr>
              <a:t> </a:t>
            </a:r>
            <a:br>
              <a:rPr lang="en-US" sz="2800" b="1" dirty="0">
                <a:solidFill>
                  <a:srgbClr val="FFFF66"/>
                </a:solidFill>
                <a:latin typeface="Arial" panose="020B0604020202020204" pitchFamily="34" charset="0"/>
                <a:cs typeface="Arial" panose="020B0604020202020204" pitchFamily="34" charset="0"/>
              </a:rPr>
            </a:br>
            <a:r>
              <a:rPr lang="en-US" sz="2400" b="1" dirty="0">
                <a:solidFill>
                  <a:srgbClr val="FFFF66"/>
                </a:solidFill>
                <a:latin typeface="Arial" panose="020B0604020202020204" pitchFamily="34" charset="0"/>
                <a:cs typeface="Arial" panose="020B0604020202020204" pitchFamily="34" charset="0"/>
              </a:rPr>
              <a:t>Wednesday September 15, 2021 </a:t>
            </a:r>
          </a:p>
          <a:p>
            <a:r>
              <a:rPr lang="en-US" sz="2400" b="1" dirty="0">
                <a:solidFill>
                  <a:srgbClr val="FFFF66"/>
                </a:solidFill>
                <a:latin typeface="Arial" panose="020B0604020202020204" pitchFamily="34" charset="0"/>
                <a:cs typeface="Arial" panose="020B0604020202020204" pitchFamily="34" charset="0"/>
              </a:rPr>
              <a:t>at 5:30 p.m.</a:t>
            </a:r>
          </a:p>
          <a:p>
            <a:r>
              <a:rPr lang="en-US" sz="2400" b="1" dirty="0">
                <a:solidFill>
                  <a:srgbClr val="FFFF66"/>
                </a:solidFill>
                <a:latin typeface="Arial" panose="020B0604020202020204" pitchFamily="34" charset="0"/>
                <a:cs typeface="Arial" panose="020B0604020202020204" pitchFamily="34" charset="0"/>
              </a:rPr>
              <a:t> </a:t>
            </a:r>
          </a:p>
          <a:p>
            <a:r>
              <a:rPr lang="en-US" sz="2400" b="1" dirty="0">
                <a:solidFill>
                  <a:srgbClr val="FFFF66"/>
                </a:solidFill>
                <a:latin typeface="Arial" panose="020B0604020202020204" pitchFamily="34" charset="0"/>
                <a:cs typeface="Arial" panose="020B0604020202020204" pitchFamily="34" charset="0"/>
              </a:rPr>
              <a:t>Via Zoom Video Webinar</a:t>
            </a:r>
          </a:p>
          <a:p>
            <a:endParaRPr lang="en-US" sz="3200" b="1" spc="-200" dirty="0">
              <a:solidFill>
                <a:schemeClr val="accent3"/>
              </a:solidFill>
              <a:latin typeface="Arial" panose="020B0604020202020204" pitchFamily="34" charset="0"/>
              <a:cs typeface="Arial" panose="020B0604020202020204" pitchFamily="34" charset="0"/>
            </a:endParaRPr>
          </a:p>
        </p:txBody>
      </p:sp>
      <p:sp>
        <p:nvSpPr>
          <p:cNvPr id="9" name="TextBox 8"/>
          <p:cNvSpPr txBox="1"/>
          <p:nvPr/>
        </p:nvSpPr>
        <p:spPr>
          <a:xfrm>
            <a:off x="270156" y="4983673"/>
            <a:ext cx="4858750" cy="1569660"/>
          </a:xfrm>
          <a:prstGeom prst="rect">
            <a:avLst/>
          </a:prstGeom>
          <a:noFill/>
        </p:spPr>
        <p:txBody>
          <a:bodyPr wrap="square" rtlCol="0">
            <a:spAutoFit/>
          </a:bodyPr>
          <a:lstStyle/>
          <a:p>
            <a:r>
              <a:rPr lang="en-US" sz="1600" dirty="0">
                <a:latin typeface="Arial Black" panose="020B0A04020102020204" pitchFamily="34" charset="0"/>
              </a:rPr>
              <a:t>City of Rochester</a:t>
            </a:r>
          </a:p>
          <a:p>
            <a:r>
              <a:rPr lang="en-US" sz="1600" dirty="0">
                <a:latin typeface="Arial" panose="020B0604020202020204" pitchFamily="34" charset="0"/>
                <a:cs typeface="Arial" panose="020B0604020202020204" pitchFamily="34" charset="0"/>
              </a:rPr>
              <a:t>Department of Environmental Services</a:t>
            </a:r>
          </a:p>
          <a:p>
            <a:r>
              <a:rPr lang="en-US" sz="1600" dirty="0">
                <a:latin typeface="Arial" panose="020B0604020202020204" pitchFamily="34" charset="0"/>
                <a:cs typeface="Arial" panose="020B0604020202020204" pitchFamily="34" charset="0"/>
              </a:rPr>
              <a:t>Bureau of Architecture &amp; Engineering</a:t>
            </a:r>
          </a:p>
          <a:p>
            <a:r>
              <a:rPr lang="en-US" sz="1600" dirty="0">
                <a:latin typeface="Arial" panose="020B0604020202020204" pitchFamily="34" charset="0"/>
                <a:cs typeface="Arial" panose="020B0604020202020204" pitchFamily="34" charset="0"/>
              </a:rPr>
              <a:t>Street Design Division</a:t>
            </a:r>
          </a:p>
          <a:p>
            <a:r>
              <a:rPr lang="en-US" sz="1600" dirty="0">
                <a:latin typeface="Arial" panose="020B0604020202020204" pitchFamily="34" charset="0"/>
                <a:cs typeface="Arial" panose="020B0604020202020204" pitchFamily="34" charset="0"/>
              </a:rPr>
              <a:t>City Hall, 30 Church Street, Room 300B, Rochester, NY 14614</a:t>
            </a:r>
          </a:p>
        </p:txBody>
      </p:sp>
    </p:spTree>
  </p:cSld>
  <p:clrMapOvr>
    <a:masterClrMapping/>
  </p:clrMapOvr>
  <mc:AlternateContent xmlns:mc="http://schemas.openxmlformats.org/markup-compatibility/2006">
    <mc:Choice xmlns:p14="http://schemas.microsoft.com/office/powerpoint/2010/main" Requires="p14">
      <p:transition spd="slow" p14:dur="13500"/>
    </mc:Choice>
    <mc:Fallback>
      <p:transition spd="slow"/>
    </mc:Fallback>
  </mc:AlternateContent>
  <p:timing>
    <p:tnLst>
      <p:par>
        <p:cTn id="1" dur="indefinite" restart="never" nodeType="tmRoot"/>
      </p:par>
    </p:tnLst>
  </p:timing>
  <p:extLst mod="1"/>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290902" y="428153"/>
            <a:ext cx="4757347"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Street Improvements</a:t>
            </a: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r>
              <a:rPr lang="en-US" sz="3100" b="1" dirty="0">
                <a:solidFill>
                  <a:srgbClr val="EF7A24"/>
                </a:solidFill>
                <a:latin typeface="Arial" panose="020B0604020202020204" pitchFamily="34" charset="0"/>
                <a:cs typeface="Arial" panose="020B0604020202020204" pitchFamily="34" charset="0"/>
              </a:rPr>
              <a:t>Granite Stone Curbs</a:t>
            </a:r>
            <a:endParaRPr lang="en-US" sz="3100" u="sng" spc="-200" dirty="0">
              <a:latin typeface="Arial" panose="020B0604020202020204" pitchFamily="34" charset="0"/>
              <a:cs typeface="Arial" panose="020B0604020202020204" pitchFamily="34" charset="0"/>
            </a:endParaRPr>
          </a:p>
        </p:txBody>
      </p:sp>
      <p:sp>
        <p:nvSpPr>
          <p:cNvPr id="13316" name="Text Placeholder 6"/>
          <p:cNvSpPr>
            <a:spLocks noGrp="1"/>
          </p:cNvSpPr>
          <p:nvPr>
            <p:ph type="body" sz="half" idx="2"/>
          </p:nvPr>
        </p:nvSpPr>
        <p:spPr>
          <a:xfrm>
            <a:off x="366318" y="4270675"/>
            <a:ext cx="4935808" cy="1901525"/>
          </a:xfrm>
        </p:spPr>
        <p:txBody>
          <a:bodyPr vert="horz" lIns="91440" tIns="45720" rIns="91440" bIns="45720" rtlCol="0">
            <a:normAutofit/>
          </a:bodyPr>
          <a:lstStyle/>
          <a:p>
            <a:pPr marL="339725" indent="-282575">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All existing curbing will be replaced throughout the project limits, including through all the driveway aprons and at some accessible curb ramps</a:t>
            </a:r>
            <a:endParaRPr lang="en-US" altLang="en-US" sz="2000" dirty="0">
              <a:solidFill>
                <a:schemeClr val="bg1"/>
              </a:solidFill>
              <a:latin typeface="Arial" panose="020B0604020202020204" pitchFamily="34" charset="0"/>
              <a:cs typeface="Arial" panose="020B0604020202020204" pitchFamily="34" charset="0"/>
            </a:endParaRPr>
          </a:p>
          <a:p>
            <a:pPr marL="57150">
              <a:buClr>
                <a:schemeClr val="accent3"/>
              </a:buClr>
              <a:defRPr/>
            </a:pPr>
            <a:endParaRPr lang="en-US" altLang="en-US" dirty="0">
              <a:solidFill>
                <a:schemeClr val="bg1"/>
              </a:solidFill>
            </a:endParaRPr>
          </a:p>
        </p:txBody>
      </p:sp>
      <p:grpSp>
        <p:nvGrpSpPr>
          <p:cNvPr id="3" name="Group 2">
            <a:extLst>
              <a:ext uri="{FF2B5EF4-FFF2-40B4-BE49-F238E27FC236}">
                <a16:creationId xmlns:a16="http://schemas.microsoft.com/office/drawing/2014/main" id="{23378F3D-00D2-4FCD-8E14-0CE2C504FA00}"/>
              </a:ext>
            </a:extLst>
          </p:cNvPr>
          <p:cNvGrpSpPr/>
          <p:nvPr/>
        </p:nvGrpSpPr>
        <p:grpSpPr>
          <a:xfrm>
            <a:off x="5302126" y="1"/>
            <a:ext cx="2848941" cy="3906982"/>
            <a:chOff x="6122375" y="14339"/>
            <a:chExt cx="2986889" cy="4096161"/>
          </a:xfrm>
        </p:grpSpPr>
        <p:pic>
          <p:nvPicPr>
            <p:cNvPr id="14" name="Picture 13" descr="A picture containing outdoor, grass, road, nature&#10;&#10;Description automatically generated">
              <a:extLst>
                <a:ext uri="{FF2B5EF4-FFF2-40B4-BE49-F238E27FC236}">
                  <a16:creationId xmlns:a16="http://schemas.microsoft.com/office/drawing/2014/main" id="{3FD350E2-7F55-499F-9F88-C024078059A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7025" t="3461" b="11198"/>
            <a:stretch/>
          </p:blipFill>
          <p:spPr>
            <a:xfrm>
              <a:off x="6122375" y="14339"/>
              <a:ext cx="2986889" cy="4096161"/>
            </a:xfrm>
            <a:prstGeom prst="rect">
              <a:avLst/>
            </a:prstGeom>
            <a:ln>
              <a:noFill/>
            </a:ln>
            <a:effectLst>
              <a:outerShdw blurRad="292100" dist="139700" dir="2700000" algn="tl" rotWithShape="0">
                <a:srgbClr val="333333">
                  <a:alpha val="65000"/>
                </a:srgbClr>
              </a:outerShdw>
            </a:effectLst>
          </p:spPr>
        </p:pic>
        <p:sp>
          <p:nvSpPr>
            <p:cNvPr id="19" name="TextBox 18">
              <a:extLst>
                <a:ext uri="{FF2B5EF4-FFF2-40B4-BE49-F238E27FC236}">
                  <a16:creationId xmlns:a16="http://schemas.microsoft.com/office/drawing/2014/main" id="{FB7321C9-BF66-4FE1-98FA-D79D6F76216E}"/>
                </a:ext>
              </a:extLst>
            </p:cNvPr>
            <p:cNvSpPr txBox="1"/>
            <p:nvPr/>
          </p:nvSpPr>
          <p:spPr>
            <a:xfrm>
              <a:off x="6122375" y="3651096"/>
              <a:ext cx="1978925" cy="319056"/>
            </a:xfrm>
            <a:prstGeom prst="rect">
              <a:avLst/>
            </a:prstGeom>
            <a:noFill/>
          </p:spPr>
          <p:txBody>
            <a:bodyPr wrap="square" rtlCol="0">
              <a:spAutoFit/>
            </a:bodyPr>
            <a:lstStyle/>
            <a:p>
              <a:r>
                <a:rPr lang="en-US" b="1" dirty="0">
                  <a:solidFill>
                    <a:srgbClr val="FFFFFF"/>
                  </a:solidFill>
                </a:rPr>
                <a:t>Before</a:t>
              </a:r>
              <a:endParaRPr lang="en-US" b="1" i="1" dirty="0">
                <a:solidFill>
                  <a:srgbClr val="FFFFFF"/>
                </a:solidFill>
              </a:endParaRPr>
            </a:p>
          </p:txBody>
        </p:sp>
      </p:grpSp>
      <p:pic>
        <p:nvPicPr>
          <p:cNvPr id="2" name="Picture 1"/>
          <p:cNvPicPr>
            <a:picLocks noChangeAspect="1"/>
          </p:cNvPicPr>
          <p:nvPr/>
        </p:nvPicPr>
        <p:blipFill rotWithShape="1">
          <a:blip r:embed="rId5">
            <a:extLst>
              <a:ext uri="{28A0092B-C50C-407E-A947-70E740481C1C}">
                <a14:useLocalDpi xmlns:a14="http://schemas.microsoft.com/office/drawing/2010/main" val="0"/>
              </a:ext>
            </a:extLst>
          </a:blip>
          <a:srcRect r="5749" b="7919"/>
          <a:stretch/>
        </p:blipFill>
        <p:spPr>
          <a:xfrm>
            <a:off x="7091294" y="2575098"/>
            <a:ext cx="4840583" cy="2911302"/>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425C4A49-7FA9-40AD-A7DA-1562E1E8E4B8}"/>
              </a:ext>
            </a:extLst>
          </p:cNvPr>
          <p:cNvSpPr txBox="1"/>
          <p:nvPr/>
        </p:nvSpPr>
        <p:spPr>
          <a:xfrm>
            <a:off x="7091294" y="5033356"/>
            <a:ext cx="909324" cy="369332"/>
          </a:xfrm>
          <a:prstGeom prst="rect">
            <a:avLst/>
          </a:prstGeom>
          <a:noFill/>
        </p:spPr>
        <p:txBody>
          <a:bodyPr wrap="square" rtlCol="0">
            <a:spAutoFit/>
          </a:bodyPr>
          <a:lstStyle/>
          <a:p>
            <a:r>
              <a:rPr lang="en-US" b="1" dirty="0">
                <a:solidFill>
                  <a:srgbClr val="FFFFFF"/>
                </a:solidFill>
              </a:rPr>
              <a:t>After</a:t>
            </a:r>
          </a:p>
        </p:txBody>
      </p:sp>
    </p:spTree>
    <p:extLst>
      <p:ext uri="{BB962C8B-B14F-4D97-AF65-F5344CB8AC3E}">
        <p14:creationId xmlns:p14="http://schemas.microsoft.com/office/powerpoint/2010/main" val="22877866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52645"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296351" y="409422"/>
            <a:ext cx="9252154"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Street Improvements</a:t>
            </a:r>
            <a:r>
              <a:rPr lang="en-US" sz="4000" u="sng" spc="-200" dirty="0">
                <a:latin typeface="Arial" panose="020B0604020202020204" pitchFamily="34" charset="0"/>
                <a:cs typeface="Arial" panose="020B0604020202020204" pitchFamily="34" charset="0"/>
              </a:rPr>
              <a:t/>
            </a:r>
            <a:br>
              <a:rPr lang="en-US" sz="4000" u="sng" spc="-200" dirty="0">
                <a:latin typeface="Arial" panose="020B0604020202020204" pitchFamily="34" charset="0"/>
                <a:cs typeface="Arial" panose="020B0604020202020204" pitchFamily="34" charset="0"/>
              </a:rPr>
            </a:br>
            <a:r>
              <a:rPr lang="en-US" sz="3100" b="1" dirty="0">
                <a:solidFill>
                  <a:srgbClr val="EF7A24"/>
                </a:solidFill>
                <a:latin typeface="Arial" panose="020B0604020202020204" pitchFamily="34" charset="0"/>
                <a:cs typeface="Arial" panose="020B0604020202020204" pitchFamily="34" charset="0"/>
              </a:rPr>
              <a:t>Driveway Curb Cuts (Aprons)</a:t>
            </a:r>
            <a:endParaRPr lang="en-US" sz="3100" u="sng" spc="-200" dirty="0">
              <a:latin typeface="Arial" panose="020B0604020202020204" pitchFamily="34" charset="0"/>
              <a:cs typeface="Arial" panose="020B0604020202020204" pitchFamily="34" charset="0"/>
            </a:endParaRPr>
          </a:p>
        </p:txBody>
      </p:sp>
      <p:sp>
        <p:nvSpPr>
          <p:cNvPr id="13316" name="Text Placeholder 6"/>
          <p:cNvSpPr>
            <a:spLocks noGrp="1"/>
          </p:cNvSpPr>
          <p:nvPr>
            <p:ph type="body" sz="half" idx="2"/>
          </p:nvPr>
        </p:nvSpPr>
        <p:spPr>
          <a:xfrm>
            <a:off x="296351" y="2328163"/>
            <a:ext cx="5948089" cy="4235156"/>
          </a:xfrm>
        </p:spPr>
        <p:txBody>
          <a:bodyPr vert="horz" lIns="91440" tIns="45720" rIns="91440" bIns="45720" rtlCol="0">
            <a:normAutofit fontScale="92500" lnSpcReduction="10000"/>
          </a:bodyPr>
          <a:lstStyle/>
          <a:p>
            <a:pPr marL="339725" indent="-282575">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Driveway curb cuts to all vacant parcels will be closed off with full height granite stone curb and lawn restoration.</a:t>
            </a:r>
          </a:p>
          <a:p>
            <a:pPr marL="57150">
              <a:buClr>
                <a:schemeClr val="accent3"/>
              </a:buClr>
              <a:buSzPct val="100000"/>
              <a:defRPr/>
            </a:pPr>
            <a:endParaRPr lang="en-US" altLang="en-US" sz="2000" b="1" dirty="0">
              <a:solidFill>
                <a:schemeClr val="bg1"/>
              </a:solidFill>
              <a:latin typeface="Arial" panose="020B0604020202020204" pitchFamily="34" charset="0"/>
              <a:cs typeface="Arial" panose="020B0604020202020204" pitchFamily="34" charset="0"/>
            </a:endParaRPr>
          </a:p>
          <a:p>
            <a:pPr marL="339725" indent="-282575">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Driveway curb cuts are reviewed by the City Permits and Zoning for the project</a:t>
            </a:r>
          </a:p>
          <a:p>
            <a:pPr marL="796925" lvl="1" indent="-282575">
              <a:buClr>
                <a:schemeClr val="accent3"/>
              </a:buClr>
              <a:buSzPct val="100000"/>
              <a:buFont typeface="Wingdings 3" charset="2"/>
              <a:buChar char=""/>
              <a:defRPr/>
            </a:pPr>
            <a:r>
              <a:rPr lang="en-US" altLang="en-US" sz="1800" b="1" dirty="0">
                <a:solidFill>
                  <a:schemeClr val="accent3"/>
                </a:solidFill>
                <a:latin typeface="Arial" panose="020B0604020202020204" pitchFamily="34" charset="0"/>
                <a:cs typeface="Arial" panose="020B0604020202020204" pitchFamily="34" charset="0"/>
              </a:rPr>
              <a:t>Property owners must contact City Zoning to legalize their driveway curb cut when it has been removed </a:t>
            </a:r>
            <a:r>
              <a:rPr lang="en-US" altLang="en-US" sz="1800" b="1" dirty="0" smtClean="0">
                <a:solidFill>
                  <a:schemeClr val="accent3"/>
                </a:solidFill>
                <a:latin typeface="Arial" panose="020B0604020202020204" pitchFamily="34" charset="0"/>
                <a:cs typeface="Arial" panose="020B0604020202020204" pitchFamily="34" charset="0"/>
              </a:rPr>
              <a:t>as </a:t>
            </a:r>
            <a:r>
              <a:rPr lang="en-US" altLang="en-US" sz="1800" b="1" dirty="0">
                <a:solidFill>
                  <a:schemeClr val="accent3"/>
                </a:solidFill>
                <a:latin typeface="Arial" panose="020B0604020202020204" pitchFamily="34" charset="0"/>
                <a:cs typeface="Arial" panose="020B0604020202020204" pitchFamily="34" charset="0"/>
              </a:rPr>
              <a:t>part of the project or a new location is desired. </a:t>
            </a:r>
            <a:r>
              <a:rPr lang="en-US" altLang="en-US" sz="1800" b="1" u="sng" dirty="0">
                <a:solidFill>
                  <a:schemeClr val="accent3"/>
                </a:solidFill>
                <a:latin typeface="Arial" panose="020B0604020202020204" pitchFamily="34" charset="0"/>
                <a:cs typeface="Arial" panose="020B0604020202020204" pitchFamily="34" charset="0"/>
              </a:rPr>
              <a:t>The request will be granted if feasible within the zoning code requirements</a:t>
            </a:r>
          </a:p>
          <a:p>
            <a:pPr marL="514350" lvl="1">
              <a:buClr>
                <a:schemeClr val="accent3"/>
              </a:buClr>
              <a:buSzPct val="100000"/>
              <a:defRPr/>
            </a:pPr>
            <a:endParaRPr lang="en-US" altLang="en-US" sz="1800" b="1" dirty="0">
              <a:solidFill>
                <a:schemeClr val="bg1"/>
              </a:solidFill>
              <a:latin typeface="Arial" panose="020B0604020202020204" pitchFamily="34" charset="0"/>
              <a:cs typeface="Arial" panose="020B0604020202020204" pitchFamily="34" charset="0"/>
            </a:endParaRPr>
          </a:p>
          <a:p>
            <a:pPr marL="339725" indent="-282575">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Driveway openings are designed and constructed per City standards </a:t>
            </a:r>
          </a:p>
        </p:txBody>
      </p:sp>
      <p:sp>
        <p:nvSpPr>
          <p:cNvPr id="11" name="TextBox 10">
            <a:extLst>
              <a:ext uri="{FF2B5EF4-FFF2-40B4-BE49-F238E27FC236}">
                <a16:creationId xmlns:a16="http://schemas.microsoft.com/office/drawing/2014/main" id="{1FC64E1B-301B-406B-99EB-429577A197DF}"/>
              </a:ext>
            </a:extLst>
          </p:cNvPr>
          <p:cNvSpPr txBox="1"/>
          <p:nvPr/>
        </p:nvSpPr>
        <p:spPr>
          <a:xfrm>
            <a:off x="5997762" y="3354312"/>
            <a:ext cx="3667456" cy="369332"/>
          </a:xfrm>
          <a:prstGeom prst="rect">
            <a:avLst/>
          </a:prstGeom>
          <a:noFill/>
        </p:spPr>
        <p:txBody>
          <a:bodyPr wrap="square" rtlCol="0">
            <a:spAutoFit/>
          </a:bodyPr>
          <a:lstStyle/>
          <a:p>
            <a:r>
              <a:rPr lang="en-US" b="1" dirty="0">
                <a:solidFill>
                  <a:srgbClr val="FFFFFF"/>
                </a:solidFill>
                <a:latin typeface="Calibri" panose="020F0502020204030204" pitchFamily="34" charset="0"/>
                <a:cs typeface="Calibri" panose="020F0502020204030204" pitchFamily="34" charset="0"/>
              </a:rPr>
              <a:t>Before</a:t>
            </a:r>
            <a:endParaRPr lang="en-US" b="1" i="1" dirty="0">
              <a:solidFill>
                <a:srgbClr val="FFFFFF"/>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9707" b="7660"/>
          <a:stretch/>
        </p:blipFill>
        <p:spPr>
          <a:xfrm>
            <a:off x="6351327" y="534929"/>
            <a:ext cx="4472416" cy="2771775"/>
          </a:xfrm>
          <a:prstGeom prst="rect">
            <a:avLst/>
          </a:prstGeom>
          <a:ln>
            <a:noFill/>
          </a:ln>
          <a:effectLst>
            <a:outerShdw blurRad="292100" dist="139700" dir="2700000" algn="tl" rotWithShape="0">
              <a:srgbClr val="333333">
                <a:alpha val="65000"/>
              </a:srgbClr>
            </a:outerShdw>
          </a:effectLst>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22114" r="8503" b="11898"/>
          <a:stretch/>
        </p:blipFill>
        <p:spPr>
          <a:xfrm>
            <a:off x="7490255" y="3114675"/>
            <a:ext cx="3444855" cy="2916195"/>
          </a:xfrm>
          <a:prstGeom prst="rect">
            <a:avLst/>
          </a:prstGeom>
          <a:ln>
            <a:noFill/>
          </a:ln>
          <a:effectLst>
            <a:outerShdw blurRad="292100" dist="139700" dir="2700000" algn="tl" rotWithShape="0">
              <a:srgbClr val="333333">
                <a:alpha val="65000"/>
              </a:srgbClr>
            </a:outerShdw>
          </a:effectLst>
        </p:spPr>
      </p:pic>
      <p:sp>
        <p:nvSpPr>
          <p:cNvPr id="18" name="TextBox 17">
            <a:extLst>
              <a:ext uri="{FF2B5EF4-FFF2-40B4-BE49-F238E27FC236}">
                <a16:creationId xmlns:a16="http://schemas.microsoft.com/office/drawing/2014/main" id="{425C4A49-7FA9-40AD-A7DA-1562E1E8E4B8}"/>
              </a:ext>
            </a:extLst>
          </p:cNvPr>
          <p:cNvSpPr txBox="1"/>
          <p:nvPr/>
        </p:nvSpPr>
        <p:spPr>
          <a:xfrm>
            <a:off x="7584362" y="5661538"/>
            <a:ext cx="1569848" cy="369332"/>
          </a:xfrm>
          <a:prstGeom prst="rect">
            <a:avLst/>
          </a:prstGeom>
          <a:noFill/>
        </p:spPr>
        <p:txBody>
          <a:bodyPr wrap="square" rtlCol="0">
            <a:spAutoFit/>
          </a:bodyPr>
          <a:lstStyle/>
          <a:p>
            <a:r>
              <a:rPr lang="en-US" b="1" dirty="0">
                <a:solidFill>
                  <a:srgbClr val="FFFFFF"/>
                </a:solidFill>
              </a:rPr>
              <a:t>After</a:t>
            </a:r>
          </a:p>
        </p:txBody>
      </p:sp>
      <p:sp>
        <p:nvSpPr>
          <p:cNvPr id="9" name="TextBox 8">
            <a:extLst>
              <a:ext uri="{FF2B5EF4-FFF2-40B4-BE49-F238E27FC236}">
                <a16:creationId xmlns:a16="http://schemas.microsoft.com/office/drawing/2014/main" id="{1FC64E1B-301B-406B-99EB-429577A197DF}"/>
              </a:ext>
            </a:extLst>
          </p:cNvPr>
          <p:cNvSpPr txBox="1"/>
          <p:nvPr/>
        </p:nvSpPr>
        <p:spPr>
          <a:xfrm>
            <a:off x="6384686" y="2930009"/>
            <a:ext cx="1446804" cy="369332"/>
          </a:xfrm>
          <a:prstGeom prst="rect">
            <a:avLst/>
          </a:prstGeom>
          <a:noFill/>
        </p:spPr>
        <p:txBody>
          <a:bodyPr wrap="square" rtlCol="0">
            <a:spAutoFit/>
          </a:bodyPr>
          <a:lstStyle/>
          <a:p>
            <a:r>
              <a:rPr lang="en-US" b="1" dirty="0">
                <a:solidFill>
                  <a:srgbClr val="FFFFFF"/>
                </a:solidFill>
                <a:latin typeface="Calibri" panose="020F0502020204030204" pitchFamily="34" charset="0"/>
                <a:cs typeface="Calibri" panose="020F0502020204030204" pitchFamily="34" charset="0"/>
              </a:rPr>
              <a:t>Before</a:t>
            </a:r>
            <a:endParaRPr lang="en-US" b="1" i="1" dirty="0">
              <a:solidFill>
                <a:srgbClr val="FFFFF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9057476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370704" y="409935"/>
            <a:ext cx="4942702" cy="1016654"/>
          </a:xfrm>
        </p:spPr>
        <p:txBody>
          <a:bodyPr vert="horz" lIns="91440" tIns="45720" rIns="91440" bIns="45720" rtlCol="0" anchor="t">
            <a:noAutofit/>
          </a:bodyPr>
          <a:lstStyle/>
          <a:p>
            <a:r>
              <a:rPr lang="en-US" sz="3600" b="1" u="sng" dirty="0">
                <a:solidFill>
                  <a:schemeClr val="tx1"/>
                </a:solidFill>
                <a:latin typeface="Arial" panose="020B0604020202020204" pitchFamily="34" charset="0"/>
                <a:cs typeface="Arial" panose="020B0604020202020204" pitchFamily="34" charset="0"/>
              </a:rPr>
              <a:t>Street Improvements</a:t>
            </a:r>
            <a:r>
              <a:rPr lang="en-US" sz="4000" u="sng" dirty="0">
                <a:latin typeface="Calibri" panose="020F0502020204030204" pitchFamily="34" charset="0"/>
                <a:cs typeface="Calibri" panose="020F0502020204030204" pitchFamily="34" charset="0"/>
              </a:rPr>
              <a:t/>
            </a:r>
            <a:br>
              <a:rPr lang="en-US" sz="4000" u="sng" dirty="0">
                <a:latin typeface="Calibri" panose="020F0502020204030204" pitchFamily="34" charset="0"/>
                <a:cs typeface="Calibri" panose="020F0502020204030204" pitchFamily="34" charset="0"/>
              </a:rPr>
            </a:br>
            <a:r>
              <a:rPr lang="en-US" sz="2800" b="1" dirty="0">
                <a:solidFill>
                  <a:srgbClr val="EF7A24"/>
                </a:solidFill>
                <a:latin typeface="Arial" panose="020B0604020202020204" pitchFamily="34" charset="0"/>
                <a:cs typeface="Arial" panose="020B0604020202020204" pitchFamily="34" charset="0"/>
              </a:rPr>
              <a:t>Driveway Material Policy</a:t>
            </a:r>
            <a:endParaRPr lang="en-US" sz="2800" u="sng" spc="-2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b="23113"/>
          <a:stretch/>
        </p:blipFill>
        <p:spPr>
          <a:xfrm>
            <a:off x="5821210" y="126578"/>
            <a:ext cx="3487566" cy="2261286"/>
          </a:xfrm>
          <a:prstGeom prst="rect">
            <a:avLst/>
          </a:prstGeom>
          <a:ln>
            <a:noFill/>
          </a:ln>
          <a:effectLst>
            <a:outerShdw blurRad="292100" dist="139700" dir="2700000" algn="tl" rotWithShape="0">
              <a:srgbClr val="333333">
                <a:alpha val="65000"/>
              </a:srgbClr>
            </a:outerShdw>
          </a:effectLst>
        </p:spPr>
      </p:pic>
      <p:sp>
        <p:nvSpPr>
          <p:cNvPr id="7" name="TextBox 6"/>
          <p:cNvSpPr txBox="1"/>
          <p:nvPr/>
        </p:nvSpPr>
        <p:spPr>
          <a:xfrm>
            <a:off x="5887712" y="2015065"/>
            <a:ext cx="845103" cy="230832"/>
          </a:xfrm>
          <a:prstGeom prst="rect">
            <a:avLst/>
          </a:prstGeom>
          <a:noFill/>
        </p:spPr>
        <p:txBody>
          <a:bodyPr wrap="none" rtlCol="0">
            <a:spAutoFit/>
          </a:bodyPr>
          <a:lstStyle/>
          <a:p>
            <a:r>
              <a:rPr lang="en-US" sz="900" dirty="0">
                <a:latin typeface="Arial" panose="020B0604020202020204" pitchFamily="34" charset="0"/>
                <a:cs typeface="Arial" panose="020B0604020202020204" pitchFamily="34" charset="0"/>
              </a:rPr>
              <a:t>2020 Google</a:t>
            </a:r>
          </a:p>
        </p:txBody>
      </p:sp>
      <p:graphicFrame>
        <p:nvGraphicFramePr>
          <p:cNvPr id="2" name="Table 1"/>
          <p:cNvGraphicFramePr>
            <a:graphicFrameLocks noGrp="1"/>
          </p:cNvGraphicFramePr>
          <p:nvPr>
            <p:extLst>
              <p:ext uri="{D42A27DB-BD31-4B8C-83A1-F6EECF244321}">
                <p14:modId xmlns:p14="http://schemas.microsoft.com/office/powerpoint/2010/main" val="933942752"/>
              </p:ext>
            </p:extLst>
          </p:nvPr>
        </p:nvGraphicFramePr>
        <p:xfrm>
          <a:off x="1590956" y="2639192"/>
          <a:ext cx="8128000" cy="2595880"/>
        </p:xfrm>
        <a:graphic>
          <a:graphicData uri="http://schemas.openxmlformats.org/drawingml/2006/table">
            <a:tbl>
              <a:tblPr firstRow="1" bandRow="1">
                <a:tableStyleId>{00A15C55-8517-42AA-B614-E9B94910E393}</a:tableStyleId>
              </a:tblPr>
              <a:tblGrid>
                <a:gridCol w="4064000">
                  <a:extLst>
                    <a:ext uri="{9D8B030D-6E8A-4147-A177-3AD203B41FA5}">
                      <a16:colId xmlns:a16="http://schemas.microsoft.com/office/drawing/2014/main" val="2263445073"/>
                    </a:ext>
                  </a:extLst>
                </a:gridCol>
                <a:gridCol w="4064000">
                  <a:extLst>
                    <a:ext uri="{9D8B030D-6E8A-4147-A177-3AD203B41FA5}">
                      <a16:colId xmlns:a16="http://schemas.microsoft.com/office/drawing/2014/main" val="4137603636"/>
                    </a:ext>
                  </a:extLst>
                </a:gridCol>
              </a:tblGrid>
              <a:tr h="370840">
                <a:tc gridSpan="2">
                  <a:txBody>
                    <a:bodyPr/>
                    <a:lstStyle/>
                    <a:p>
                      <a:pPr algn="ctr"/>
                      <a:r>
                        <a:rPr lang="en-US" dirty="0"/>
                        <a:t>DRIVEWAY MATERIALS</a:t>
                      </a:r>
                    </a:p>
                  </a:txBody>
                  <a:tcPr/>
                </a:tc>
                <a:tc hMerge="1">
                  <a:txBody>
                    <a:bodyPr/>
                    <a:lstStyle/>
                    <a:p>
                      <a:endParaRPr lang="en-US" dirty="0"/>
                    </a:p>
                  </a:txBody>
                  <a:tcPr/>
                </a:tc>
                <a:extLst>
                  <a:ext uri="{0D108BD9-81ED-4DB2-BD59-A6C34878D82A}">
                    <a16:rowId xmlns:a16="http://schemas.microsoft.com/office/drawing/2014/main" val="594291297"/>
                  </a:ext>
                </a:extLst>
              </a:tr>
              <a:tr h="370840">
                <a:tc>
                  <a:txBody>
                    <a:bodyPr/>
                    <a:lstStyle/>
                    <a:p>
                      <a:r>
                        <a:rPr lang="en-US" b="1" u="sng" dirty="0"/>
                        <a:t>Existing</a:t>
                      </a:r>
                      <a:r>
                        <a:rPr lang="en-US" b="1" u="sng" baseline="0" dirty="0"/>
                        <a:t> Surface</a:t>
                      </a:r>
                      <a:endParaRPr lang="en-US" b="1" u="sng" dirty="0"/>
                    </a:p>
                  </a:txBody>
                  <a:tcPr/>
                </a:tc>
                <a:tc>
                  <a:txBody>
                    <a:bodyPr/>
                    <a:lstStyle/>
                    <a:p>
                      <a:r>
                        <a:rPr lang="en-US" b="1" u="sng" dirty="0"/>
                        <a:t>New Surface</a:t>
                      </a:r>
                    </a:p>
                  </a:txBody>
                  <a:tcPr/>
                </a:tc>
                <a:extLst>
                  <a:ext uri="{0D108BD9-81ED-4DB2-BD59-A6C34878D82A}">
                    <a16:rowId xmlns:a16="http://schemas.microsoft.com/office/drawing/2014/main" val="344721915"/>
                  </a:ext>
                </a:extLst>
              </a:tr>
              <a:tr h="370840">
                <a:tc>
                  <a:txBody>
                    <a:bodyPr/>
                    <a:lstStyle/>
                    <a:p>
                      <a:r>
                        <a:rPr lang="en-US" dirty="0"/>
                        <a:t>Asphalt</a:t>
                      </a:r>
                    </a:p>
                  </a:txBody>
                  <a:tcPr/>
                </a:tc>
                <a:tc>
                  <a:txBody>
                    <a:bodyPr/>
                    <a:lstStyle/>
                    <a:p>
                      <a:r>
                        <a:rPr lang="en-US" dirty="0"/>
                        <a:t>Asphalt</a:t>
                      </a:r>
                    </a:p>
                  </a:txBody>
                  <a:tcPr/>
                </a:tc>
                <a:extLst>
                  <a:ext uri="{0D108BD9-81ED-4DB2-BD59-A6C34878D82A}">
                    <a16:rowId xmlns:a16="http://schemas.microsoft.com/office/drawing/2014/main" val="2878636480"/>
                  </a:ext>
                </a:extLst>
              </a:tr>
              <a:tr h="370840">
                <a:tc>
                  <a:txBody>
                    <a:bodyPr/>
                    <a:lstStyle/>
                    <a:p>
                      <a:r>
                        <a:rPr lang="en-US" dirty="0"/>
                        <a:t>Gravel</a:t>
                      </a:r>
                    </a:p>
                  </a:txBody>
                  <a:tcPr/>
                </a:tc>
                <a:tc>
                  <a:txBody>
                    <a:bodyPr/>
                    <a:lstStyle/>
                    <a:p>
                      <a:r>
                        <a:rPr lang="en-US" dirty="0"/>
                        <a:t>Asphalt</a:t>
                      </a:r>
                    </a:p>
                  </a:txBody>
                  <a:tcPr/>
                </a:tc>
                <a:extLst>
                  <a:ext uri="{0D108BD9-81ED-4DB2-BD59-A6C34878D82A}">
                    <a16:rowId xmlns:a16="http://schemas.microsoft.com/office/drawing/2014/main" val="3860173079"/>
                  </a:ext>
                </a:extLst>
              </a:tr>
              <a:tr h="370840">
                <a:tc>
                  <a:txBody>
                    <a:bodyPr/>
                    <a:lstStyle/>
                    <a:p>
                      <a:r>
                        <a:rPr lang="en-US" dirty="0"/>
                        <a:t>Concrete</a:t>
                      </a:r>
                    </a:p>
                  </a:txBody>
                  <a:tcPr/>
                </a:tc>
                <a:tc>
                  <a:txBody>
                    <a:bodyPr/>
                    <a:lstStyle/>
                    <a:p>
                      <a:r>
                        <a:rPr lang="en-US" dirty="0"/>
                        <a:t>Concrete</a:t>
                      </a:r>
                    </a:p>
                  </a:txBody>
                  <a:tcPr/>
                </a:tc>
                <a:extLst>
                  <a:ext uri="{0D108BD9-81ED-4DB2-BD59-A6C34878D82A}">
                    <a16:rowId xmlns:a16="http://schemas.microsoft.com/office/drawing/2014/main" val="2866599260"/>
                  </a:ext>
                </a:extLst>
              </a:tr>
              <a:tr h="370840">
                <a:tc>
                  <a:txBody>
                    <a:bodyPr/>
                    <a:lstStyle/>
                    <a:p>
                      <a:r>
                        <a:rPr lang="en-US" dirty="0"/>
                        <a:t>Brick (good condition)</a:t>
                      </a:r>
                    </a:p>
                  </a:txBody>
                  <a:tcPr/>
                </a:tc>
                <a:tc>
                  <a:txBody>
                    <a:bodyPr/>
                    <a:lstStyle/>
                    <a:p>
                      <a:r>
                        <a:rPr lang="en-US" dirty="0"/>
                        <a:t>Brick over concrete base</a:t>
                      </a:r>
                    </a:p>
                  </a:txBody>
                  <a:tcPr/>
                </a:tc>
                <a:extLst>
                  <a:ext uri="{0D108BD9-81ED-4DB2-BD59-A6C34878D82A}">
                    <a16:rowId xmlns:a16="http://schemas.microsoft.com/office/drawing/2014/main" val="812220881"/>
                  </a:ext>
                </a:extLst>
              </a:tr>
              <a:tr h="370840">
                <a:tc>
                  <a:txBody>
                    <a:bodyPr/>
                    <a:lstStyle/>
                    <a:p>
                      <a:r>
                        <a:rPr lang="en-US" dirty="0"/>
                        <a:t>Brick (failing)</a:t>
                      </a:r>
                    </a:p>
                  </a:txBody>
                  <a:tcPr/>
                </a:tc>
                <a:tc>
                  <a:txBody>
                    <a:bodyPr/>
                    <a:lstStyle/>
                    <a:p>
                      <a:r>
                        <a:rPr lang="en-US" dirty="0"/>
                        <a:t>Concrete</a:t>
                      </a:r>
                    </a:p>
                  </a:txBody>
                  <a:tcPr/>
                </a:tc>
                <a:extLst>
                  <a:ext uri="{0D108BD9-81ED-4DB2-BD59-A6C34878D82A}">
                    <a16:rowId xmlns:a16="http://schemas.microsoft.com/office/drawing/2014/main" val="748283206"/>
                  </a:ext>
                </a:extLst>
              </a:tr>
            </a:tbl>
          </a:graphicData>
        </a:graphic>
      </p:graphicFrame>
      <p:sp>
        <p:nvSpPr>
          <p:cNvPr id="5" name="Rounded Rectangle 4"/>
          <p:cNvSpPr/>
          <p:nvPr/>
        </p:nvSpPr>
        <p:spPr>
          <a:xfrm>
            <a:off x="578522" y="5486400"/>
            <a:ext cx="9829012" cy="914400"/>
          </a:xfrm>
          <a:prstGeom prst="roundRect">
            <a:avLst/>
          </a:prstGeom>
          <a:solidFill>
            <a:schemeClr val="accent4">
              <a:lumMod val="20000"/>
              <a:lumOff val="80000"/>
            </a:schemeClr>
          </a:solidFill>
          <a:ln w="38100"/>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57150">
              <a:buClr>
                <a:schemeClr val="accent3"/>
              </a:buClr>
              <a:buSzPct val="100000"/>
              <a:defRPr/>
            </a:pPr>
            <a:r>
              <a:rPr lang="en-US" altLang="en-US" b="1" dirty="0">
                <a:solidFill>
                  <a:schemeClr val="bg1"/>
                </a:solidFill>
                <a:latin typeface="Arial" panose="020B0604020202020204" pitchFamily="34" charset="0"/>
                <a:cs typeface="Arial" panose="020B0604020202020204" pitchFamily="34" charset="0"/>
              </a:rPr>
              <a:t>If prior to construction the </a:t>
            </a:r>
            <a:r>
              <a:rPr lang="en-US" altLang="en-US" b="1" dirty="0">
                <a:solidFill>
                  <a:srgbClr val="C00000"/>
                </a:solidFill>
                <a:latin typeface="Arial" panose="020B0604020202020204" pitchFamily="34" charset="0"/>
                <a:cs typeface="Arial" panose="020B0604020202020204" pitchFamily="34" charset="0"/>
              </a:rPr>
              <a:t>property owner desires to pay</a:t>
            </a:r>
            <a:r>
              <a:rPr lang="en-US" altLang="en-US" b="1" dirty="0">
                <a:solidFill>
                  <a:schemeClr val="bg1"/>
                </a:solidFill>
                <a:latin typeface="Arial" panose="020B0604020202020204" pitchFamily="34" charset="0"/>
                <a:cs typeface="Arial" panose="020B0604020202020204" pitchFamily="34" charset="0"/>
              </a:rPr>
              <a:t> the difference in cost to </a:t>
            </a:r>
            <a:r>
              <a:rPr lang="en-US" altLang="en-US" b="1" u="sng" dirty="0">
                <a:solidFill>
                  <a:srgbClr val="C00000"/>
                </a:solidFill>
                <a:latin typeface="Arial" panose="020B0604020202020204" pitchFamily="34" charset="0"/>
                <a:cs typeface="Arial" panose="020B0604020202020204" pitchFamily="34" charset="0"/>
              </a:rPr>
              <a:t>“upgrade”</a:t>
            </a:r>
            <a:r>
              <a:rPr lang="en-US" altLang="en-US" b="1" dirty="0">
                <a:solidFill>
                  <a:srgbClr val="C00000"/>
                </a:solidFill>
                <a:latin typeface="Arial" panose="020B0604020202020204" pitchFamily="34" charset="0"/>
                <a:cs typeface="Arial" panose="020B0604020202020204" pitchFamily="34" charset="0"/>
              </a:rPr>
              <a:t> </a:t>
            </a:r>
            <a:r>
              <a:rPr lang="en-US" altLang="en-US" b="1" dirty="0">
                <a:solidFill>
                  <a:schemeClr val="bg1"/>
                </a:solidFill>
                <a:latin typeface="Arial" panose="020B0604020202020204" pitchFamily="34" charset="0"/>
                <a:cs typeface="Arial" panose="020B0604020202020204" pitchFamily="34" charset="0"/>
              </a:rPr>
              <a:t>from an </a:t>
            </a:r>
            <a:r>
              <a:rPr lang="en-US" altLang="en-US" b="1" dirty="0">
                <a:solidFill>
                  <a:srgbClr val="C00000"/>
                </a:solidFill>
                <a:latin typeface="Arial" panose="020B0604020202020204" pitchFamily="34" charset="0"/>
                <a:cs typeface="Arial" panose="020B0604020202020204" pitchFamily="34" charset="0"/>
              </a:rPr>
              <a:t>asphalt apron to a concrete apron</a:t>
            </a:r>
            <a:r>
              <a:rPr lang="en-US" altLang="en-US" b="1" dirty="0">
                <a:solidFill>
                  <a:schemeClr val="bg1"/>
                </a:solidFill>
                <a:latin typeface="Arial" panose="020B0604020202020204" pitchFamily="34" charset="0"/>
                <a:cs typeface="Arial" panose="020B0604020202020204" pitchFamily="34" charset="0"/>
              </a:rPr>
              <a:t>, the owner must inform the City Project Manager to determine the next steps and cost to upgrade.</a:t>
            </a:r>
            <a:endParaRPr lang="en-US" altLang="en-US"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2925459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6868" r="9092" b="44337"/>
          <a:stretch/>
        </p:blipFill>
        <p:spPr>
          <a:xfrm>
            <a:off x="80466" y="3637076"/>
            <a:ext cx="6909435" cy="2961161"/>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225" y="0"/>
            <a:ext cx="1650775" cy="1371600"/>
          </a:xfrm>
          <a:prstGeom prst="rect">
            <a:avLst/>
          </a:prstGeom>
        </p:spPr>
      </p:pic>
      <p:sp>
        <p:nvSpPr>
          <p:cNvPr id="5" name="TextBox 4"/>
          <p:cNvSpPr txBox="1"/>
          <p:nvPr/>
        </p:nvSpPr>
        <p:spPr>
          <a:xfrm>
            <a:off x="923007" y="1162230"/>
            <a:ext cx="4353527" cy="769441"/>
          </a:xfrm>
          <a:prstGeom prst="rect">
            <a:avLst/>
          </a:prstGeom>
          <a:noFill/>
        </p:spPr>
        <p:txBody>
          <a:bodyPr wrap="square" rtlCol="0">
            <a:spAutoFit/>
          </a:bodyPr>
          <a:lstStyle/>
          <a:p>
            <a:r>
              <a:rPr lang="en-US" sz="4400" b="1" dirty="0" smtClean="0">
                <a:solidFill>
                  <a:schemeClr val="accent3"/>
                </a:solidFill>
              </a:rPr>
              <a:t>DRAFT LAYOUT</a:t>
            </a:r>
            <a:endParaRPr lang="en-US" sz="4400" b="1" dirty="0">
              <a:solidFill>
                <a:schemeClr val="accent3"/>
              </a:solidFill>
            </a:endParaRPr>
          </a:p>
        </p:txBody>
      </p:sp>
      <p:pic>
        <p:nvPicPr>
          <p:cNvPr id="6" name="Picture 5"/>
          <p:cNvPicPr>
            <a:picLocks noChangeAspect="1"/>
          </p:cNvPicPr>
          <p:nvPr/>
        </p:nvPicPr>
        <p:blipFill rotWithShape="1">
          <a:blip r:embed="rId5" cstate="print">
            <a:extLst>
              <a:ext uri="{28A0092B-C50C-407E-A947-70E740481C1C}">
                <a14:useLocalDpi xmlns:a14="http://schemas.microsoft.com/office/drawing/2010/main" val="0"/>
              </a:ext>
            </a:extLst>
          </a:blip>
          <a:srcRect l="16611" r="5556" b="43571"/>
          <a:stretch/>
        </p:blipFill>
        <p:spPr>
          <a:xfrm>
            <a:off x="6119075" y="3927512"/>
            <a:ext cx="5457697" cy="2560320"/>
          </a:xfrm>
          <a:prstGeom prst="rect">
            <a:avLst/>
          </a:prstGeom>
        </p:spPr>
      </p:pic>
      <p:pic>
        <p:nvPicPr>
          <p:cNvPr id="12" name="Picture 11" descr="North Mark Arrow · Free vector graphic on Pixabay"/>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35056" y="3064459"/>
            <a:ext cx="533643" cy="773084"/>
          </a:xfrm>
          <a:prstGeom prst="rect">
            <a:avLst/>
          </a:prstGeom>
        </p:spPr>
      </p:pic>
      <p:sp>
        <p:nvSpPr>
          <p:cNvPr id="7" name="TextBox 6"/>
          <p:cNvSpPr txBox="1"/>
          <p:nvPr/>
        </p:nvSpPr>
        <p:spPr>
          <a:xfrm rot="21419488">
            <a:off x="3379230" y="5887905"/>
            <a:ext cx="723890" cy="276999"/>
          </a:xfrm>
          <a:prstGeom prst="rect">
            <a:avLst/>
          </a:prstGeom>
          <a:solidFill>
            <a:schemeClr val="tx1"/>
          </a:solidFill>
        </p:spPr>
        <p:txBody>
          <a:bodyPr wrap="square" rtlCol="0">
            <a:spAutoFit/>
          </a:bodyPr>
          <a:lstStyle/>
          <a:p>
            <a:r>
              <a:rPr lang="en-US" sz="1200" b="1" dirty="0">
                <a:solidFill>
                  <a:schemeClr val="bg1"/>
                </a:solidFill>
              </a:rPr>
              <a:t>Weyl St </a:t>
            </a:r>
          </a:p>
        </p:txBody>
      </p:sp>
      <p:sp>
        <p:nvSpPr>
          <p:cNvPr id="15" name="TextBox 14"/>
          <p:cNvSpPr txBox="1"/>
          <p:nvPr/>
        </p:nvSpPr>
        <p:spPr>
          <a:xfrm rot="21419488">
            <a:off x="8968581" y="4347307"/>
            <a:ext cx="918806" cy="276999"/>
          </a:xfrm>
          <a:prstGeom prst="rect">
            <a:avLst/>
          </a:prstGeom>
          <a:solidFill>
            <a:schemeClr val="tx1"/>
          </a:solidFill>
        </p:spPr>
        <p:txBody>
          <a:bodyPr wrap="square" rtlCol="0">
            <a:spAutoFit/>
          </a:bodyPr>
          <a:lstStyle/>
          <a:p>
            <a:r>
              <a:rPr lang="en-US" sz="1200" b="1" dirty="0">
                <a:solidFill>
                  <a:schemeClr val="bg1"/>
                </a:solidFill>
              </a:rPr>
              <a:t>Weaver St </a:t>
            </a:r>
          </a:p>
        </p:txBody>
      </p:sp>
      <p:sp>
        <p:nvSpPr>
          <p:cNvPr id="16" name="TextBox 15"/>
          <p:cNvSpPr txBox="1"/>
          <p:nvPr/>
        </p:nvSpPr>
        <p:spPr>
          <a:xfrm rot="21419488">
            <a:off x="2640368" y="4672148"/>
            <a:ext cx="918806" cy="276999"/>
          </a:xfrm>
          <a:prstGeom prst="rect">
            <a:avLst/>
          </a:prstGeom>
          <a:solidFill>
            <a:schemeClr val="tx1"/>
          </a:solidFill>
        </p:spPr>
        <p:txBody>
          <a:bodyPr wrap="square" rtlCol="0">
            <a:spAutoFit/>
          </a:bodyPr>
          <a:lstStyle/>
          <a:p>
            <a:r>
              <a:rPr lang="en-US" sz="1200" b="1" dirty="0">
                <a:solidFill>
                  <a:schemeClr val="bg1"/>
                </a:solidFill>
              </a:rPr>
              <a:t>Weaver St </a:t>
            </a:r>
          </a:p>
        </p:txBody>
      </p:sp>
      <p:sp>
        <p:nvSpPr>
          <p:cNvPr id="17" name="TextBox 16"/>
          <p:cNvSpPr txBox="1"/>
          <p:nvPr/>
        </p:nvSpPr>
        <p:spPr>
          <a:xfrm rot="21419488">
            <a:off x="8485977" y="5683624"/>
            <a:ext cx="723890" cy="276999"/>
          </a:xfrm>
          <a:prstGeom prst="rect">
            <a:avLst/>
          </a:prstGeom>
          <a:solidFill>
            <a:schemeClr val="tx1"/>
          </a:solidFill>
        </p:spPr>
        <p:txBody>
          <a:bodyPr wrap="square" rtlCol="0">
            <a:spAutoFit/>
          </a:bodyPr>
          <a:lstStyle/>
          <a:p>
            <a:r>
              <a:rPr lang="en-US" sz="1200" b="1" dirty="0">
                <a:solidFill>
                  <a:schemeClr val="bg1"/>
                </a:solidFill>
              </a:rPr>
              <a:t>Weyl St </a:t>
            </a:r>
          </a:p>
        </p:txBody>
      </p:sp>
      <p:sp>
        <p:nvSpPr>
          <p:cNvPr id="18" name="TextBox 17"/>
          <p:cNvSpPr txBox="1"/>
          <p:nvPr/>
        </p:nvSpPr>
        <p:spPr>
          <a:xfrm rot="5209745">
            <a:off x="-336166" y="4797588"/>
            <a:ext cx="1338850" cy="276999"/>
          </a:xfrm>
          <a:prstGeom prst="rect">
            <a:avLst/>
          </a:prstGeom>
          <a:solidFill>
            <a:schemeClr val="tx1"/>
          </a:solidFill>
        </p:spPr>
        <p:txBody>
          <a:bodyPr wrap="square" rtlCol="0">
            <a:spAutoFit/>
          </a:bodyPr>
          <a:lstStyle/>
          <a:p>
            <a:r>
              <a:rPr lang="en-US" sz="1200" b="1" dirty="0">
                <a:solidFill>
                  <a:schemeClr val="bg1"/>
                </a:solidFill>
              </a:rPr>
              <a:t>Joseph Avenue</a:t>
            </a:r>
          </a:p>
        </p:txBody>
      </p:sp>
      <p:sp>
        <p:nvSpPr>
          <p:cNvPr id="19" name="TextBox 18"/>
          <p:cNvSpPr txBox="1"/>
          <p:nvPr/>
        </p:nvSpPr>
        <p:spPr>
          <a:xfrm rot="5209745">
            <a:off x="10649950" y="4998733"/>
            <a:ext cx="1433323" cy="276999"/>
          </a:xfrm>
          <a:prstGeom prst="rect">
            <a:avLst/>
          </a:prstGeom>
          <a:solidFill>
            <a:schemeClr val="tx1"/>
          </a:solidFill>
        </p:spPr>
        <p:txBody>
          <a:bodyPr wrap="square" rtlCol="0">
            <a:spAutoFit/>
          </a:bodyPr>
          <a:lstStyle/>
          <a:p>
            <a:r>
              <a:rPr lang="en-US" sz="1200" b="1" dirty="0">
                <a:solidFill>
                  <a:schemeClr val="bg1"/>
                </a:solidFill>
              </a:rPr>
              <a:t>Hudson Avenue</a:t>
            </a:r>
          </a:p>
        </p:txBody>
      </p:sp>
      <p:sp>
        <p:nvSpPr>
          <p:cNvPr id="9" name="TextBox 8"/>
          <p:cNvSpPr txBox="1"/>
          <p:nvPr/>
        </p:nvSpPr>
        <p:spPr>
          <a:xfrm>
            <a:off x="772345" y="2476038"/>
            <a:ext cx="4346188" cy="783193"/>
          </a:xfrm>
          <a:prstGeom prst="roundRect">
            <a:avLst/>
          </a:prstGeom>
          <a:ln w="38100">
            <a:solidFill>
              <a:srgbClr val="C0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altLang="en-US" sz="2000" b="1" dirty="0">
                <a:solidFill>
                  <a:srgbClr val="C00000"/>
                </a:solidFill>
                <a:latin typeface="Arial" panose="020B0604020202020204" pitchFamily="34" charset="0"/>
                <a:cs typeface="Arial" panose="020B0604020202020204" pitchFamily="34" charset="0"/>
              </a:rPr>
              <a:t>The City received requests from residents to install speed humps</a:t>
            </a:r>
            <a:endParaRPr lang="en-US" sz="2000" dirty="0">
              <a:solidFill>
                <a:srgbClr val="C00000"/>
              </a:solidFill>
            </a:endParaRPr>
          </a:p>
        </p:txBody>
      </p:sp>
      <p:sp>
        <p:nvSpPr>
          <p:cNvPr id="20" name="Title 3">
            <a:extLst>
              <a:ext uri="{FF2B5EF4-FFF2-40B4-BE49-F238E27FC236}">
                <a16:creationId xmlns:a16="http://schemas.microsoft.com/office/drawing/2014/main" id="{2ADD4ACB-1515-42A2-8FD0-E85D4D7A112B}"/>
              </a:ext>
            </a:extLst>
          </p:cNvPr>
          <p:cNvSpPr>
            <a:spLocks noGrp="1"/>
          </p:cNvSpPr>
          <p:nvPr>
            <p:ph type="title"/>
          </p:nvPr>
        </p:nvSpPr>
        <p:spPr>
          <a:xfrm>
            <a:off x="157942" y="145576"/>
            <a:ext cx="9739610"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Pedestrian and Traffic Safety Improvements</a:t>
            </a:r>
            <a:r>
              <a:rPr lang="en-US" sz="4000" u="sng" dirty="0">
                <a:latin typeface="Calibri" panose="020F0502020204030204" pitchFamily="34" charset="0"/>
                <a:cs typeface="Calibri" panose="020F0502020204030204" pitchFamily="34" charset="0"/>
              </a:rPr>
              <a:t/>
            </a:r>
            <a:br>
              <a:rPr lang="en-US" sz="4000" u="sng" dirty="0">
                <a:latin typeface="Calibri" panose="020F0502020204030204" pitchFamily="34" charset="0"/>
                <a:cs typeface="Calibri" panose="020F0502020204030204" pitchFamily="34" charset="0"/>
              </a:rPr>
            </a:br>
            <a:r>
              <a:rPr lang="en-US" sz="3100" b="1" dirty="0" smtClean="0">
                <a:solidFill>
                  <a:srgbClr val="EF7A24"/>
                </a:solidFill>
                <a:latin typeface="Arial" panose="020B0604020202020204" pitchFamily="34" charset="0"/>
                <a:cs typeface="Arial" panose="020B0604020202020204" pitchFamily="34" charset="0"/>
              </a:rPr>
              <a:t>Speed </a:t>
            </a:r>
            <a:r>
              <a:rPr lang="en-US" sz="3100" b="1" dirty="0">
                <a:solidFill>
                  <a:srgbClr val="EF7A24"/>
                </a:solidFill>
                <a:latin typeface="Arial" panose="020B0604020202020204" pitchFamily="34" charset="0"/>
                <a:cs typeface="Arial" panose="020B0604020202020204" pitchFamily="34" charset="0"/>
              </a:rPr>
              <a:t>Humps</a:t>
            </a:r>
            <a:endParaRPr lang="en-US" sz="3100" u="sng" spc="-200" dirty="0">
              <a:latin typeface="Arial" panose="020B0604020202020204" pitchFamily="34" charset="0"/>
              <a:cs typeface="Arial" panose="020B0604020202020204" pitchFamily="34" charset="0"/>
            </a:endParaRPr>
          </a:p>
        </p:txBody>
      </p:sp>
      <p:pic>
        <p:nvPicPr>
          <p:cNvPr id="21" name="Picture 2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36743" y="1022618"/>
            <a:ext cx="4175656" cy="2394862"/>
          </a:xfrm>
          <a:prstGeom prst="rect">
            <a:avLst/>
          </a:prstGeom>
          <a:effectLst>
            <a:outerShdw blurRad="190500" algn="ctr" rotWithShape="0">
              <a:srgbClr val="000000">
                <a:alpha val="70000"/>
              </a:srgbClr>
            </a:outerShdw>
          </a:effectLst>
        </p:spPr>
      </p:pic>
      <p:sp>
        <p:nvSpPr>
          <p:cNvPr id="22" name="TextBox 21">
            <a:extLst>
              <a:ext uri="{FF2B5EF4-FFF2-40B4-BE49-F238E27FC236}">
                <a16:creationId xmlns:a16="http://schemas.microsoft.com/office/drawing/2014/main" id="{0EBCE075-B0B6-4CC5-95A1-DB6219784205}"/>
              </a:ext>
            </a:extLst>
          </p:cNvPr>
          <p:cNvSpPr txBox="1"/>
          <p:nvPr/>
        </p:nvSpPr>
        <p:spPr>
          <a:xfrm>
            <a:off x="6283827" y="3044287"/>
            <a:ext cx="2320640"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Speed Hump Example</a:t>
            </a:r>
          </a:p>
        </p:txBody>
      </p:sp>
      <p:sp>
        <p:nvSpPr>
          <p:cNvPr id="23" name="TextBox 22"/>
          <p:cNvSpPr txBox="1"/>
          <p:nvPr/>
        </p:nvSpPr>
        <p:spPr>
          <a:xfrm rot="5209745">
            <a:off x="6021544" y="5170677"/>
            <a:ext cx="983242" cy="276999"/>
          </a:xfrm>
          <a:prstGeom prst="rect">
            <a:avLst/>
          </a:prstGeom>
          <a:solidFill>
            <a:schemeClr val="tx1"/>
          </a:solidFill>
        </p:spPr>
        <p:txBody>
          <a:bodyPr wrap="square" rtlCol="0">
            <a:spAutoFit/>
          </a:bodyPr>
          <a:lstStyle/>
          <a:p>
            <a:r>
              <a:rPr lang="en-US" sz="1200" b="1" dirty="0">
                <a:solidFill>
                  <a:schemeClr val="bg1"/>
                </a:solidFill>
              </a:rPr>
              <a:t>Bauman St</a:t>
            </a:r>
          </a:p>
        </p:txBody>
      </p:sp>
      <p:sp>
        <p:nvSpPr>
          <p:cNvPr id="24" name="TextBox 23"/>
          <p:cNvSpPr txBox="1"/>
          <p:nvPr/>
        </p:nvSpPr>
        <p:spPr>
          <a:xfrm rot="5209745">
            <a:off x="6492687" y="3867602"/>
            <a:ext cx="1096557" cy="276999"/>
          </a:xfrm>
          <a:prstGeom prst="rect">
            <a:avLst/>
          </a:prstGeom>
          <a:solidFill>
            <a:schemeClr val="tx1"/>
          </a:solidFill>
        </p:spPr>
        <p:txBody>
          <a:bodyPr wrap="square" rtlCol="0">
            <a:spAutoFit/>
          </a:bodyPr>
          <a:lstStyle/>
          <a:p>
            <a:r>
              <a:rPr lang="en-US" sz="1200" b="1" dirty="0">
                <a:solidFill>
                  <a:schemeClr val="bg1"/>
                </a:solidFill>
              </a:rPr>
              <a:t>St Casimir St</a:t>
            </a:r>
          </a:p>
        </p:txBody>
      </p:sp>
      <p:sp>
        <p:nvSpPr>
          <p:cNvPr id="25" name="TextBox 24"/>
          <p:cNvSpPr txBox="1"/>
          <p:nvPr/>
        </p:nvSpPr>
        <p:spPr>
          <a:xfrm rot="5209745">
            <a:off x="5378541" y="3959105"/>
            <a:ext cx="751085" cy="276999"/>
          </a:xfrm>
          <a:prstGeom prst="rect">
            <a:avLst/>
          </a:prstGeom>
          <a:solidFill>
            <a:schemeClr val="tx1"/>
          </a:solidFill>
        </p:spPr>
        <p:txBody>
          <a:bodyPr wrap="square" rtlCol="0">
            <a:spAutoFit/>
          </a:bodyPr>
          <a:lstStyle/>
          <a:p>
            <a:r>
              <a:rPr lang="en-US" sz="1200" b="1" dirty="0">
                <a:solidFill>
                  <a:schemeClr val="bg1"/>
                </a:solidFill>
              </a:rPr>
              <a:t>Klein St</a:t>
            </a:r>
          </a:p>
        </p:txBody>
      </p:sp>
    </p:spTree>
    <p:extLst>
      <p:ext uri="{BB962C8B-B14F-4D97-AF65-F5344CB8AC3E}">
        <p14:creationId xmlns:p14="http://schemas.microsoft.com/office/powerpoint/2010/main" val="60647654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22" name="Title 3">
            <a:extLst>
              <a:ext uri="{FF2B5EF4-FFF2-40B4-BE49-F238E27FC236}">
                <a16:creationId xmlns:a16="http://schemas.microsoft.com/office/drawing/2014/main" id="{41394A1A-49B9-4854-82FC-8144AAF1F217}"/>
              </a:ext>
            </a:extLst>
          </p:cNvPr>
          <p:cNvSpPr>
            <a:spLocks noGrp="1"/>
          </p:cNvSpPr>
          <p:nvPr>
            <p:ph type="title"/>
          </p:nvPr>
        </p:nvSpPr>
        <p:spPr>
          <a:xfrm>
            <a:off x="191574" y="400647"/>
            <a:ext cx="9771576"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Pedestrian and Traffic Safety Improvements</a:t>
            </a: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r>
              <a:rPr lang="en-US" sz="3100" b="1" dirty="0">
                <a:solidFill>
                  <a:srgbClr val="EF7A24"/>
                </a:solidFill>
                <a:latin typeface="Arial" panose="020B0604020202020204" pitchFamily="34" charset="0"/>
                <a:cs typeface="Arial" panose="020B0604020202020204" pitchFamily="34" charset="0"/>
              </a:rPr>
              <a:t>Public Sidewalks</a:t>
            </a: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endParaRPr lang="en-US" sz="4000" u="sng" spc="-200" dirty="0">
              <a:latin typeface="Calibri" panose="020F0502020204030204" pitchFamily="34" charset="0"/>
              <a:cs typeface="Calibri" panose="020F0502020204030204" pitchFamily="34" charset="0"/>
            </a:endParaRPr>
          </a:p>
        </p:txBody>
      </p:sp>
      <p:sp>
        <p:nvSpPr>
          <p:cNvPr id="13316" name="Text Placeholder 6"/>
          <p:cNvSpPr>
            <a:spLocks noGrp="1"/>
          </p:cNvSpPr>
          <p:nvPr>
            <p:ph type="body" sz="half" idx="2"/>
          </p:nvPr>
        </p:nvSpPr>
        <p:spPr>
          <a:xfrm>
            <a:off x="191574" y="3307716"/>
            <a:ext cx="4252822" cy="2847545"/>
          </a:xfrm>
        </p:spPr>
        <p:txBody>
          <a:bodyPr vert="horz" lIns="91440" tIns="45720" rIns="91440" bIns="45720" rtlCol="0">
            <a:normAutofit/>
          </a:bodyPr>
          <a:lstStyle/>
          <a:p>
            <a:pPr marL="339725" indent="-282575">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Sidewalks will be </a:t>
            </a:r>
            <a:r>
              <a:rPr lang="en-US" altLang="en-US" sz="2000" b="1" dirty="0" smtClean="0">
                <a:solidFill>
                  <a:schemeClr val="bg1"/>
                </a:solidFill>
                <a:latin typeface="Arial" panose="020B0604020202020204" pitchFamily="34" charset="0"/>
                <a:cs typeface="Arial" panose="020B0604020202020204" pitchFamily="34" charset="0"/>
              </a:rPr>
              <a:t>replaced </a:t>
            </a:r>
            <a:r>
              <a:rPr lang="en-US" altLang="en-US" sz="2000" b="1" dirty="0">
                <a:solidFill>
                  <a:schemeClr val="bg1"/>
                </a:solidFill>
                <a:latin typeface="Arial" panose="020B0604020202020204" pitchFamily="34" charset="0"/>
                <a:cs typeface="Arial" panose="020B0604020202020204" pitchFamily="34" charset="0"/>
              </a:rPr>
              <a:t>where heaved, cracked, or as needed to provide proper drainage</a:t>
            </a:r>
          </a:p>
          <a:p>
            <a:pPr marL="57150">
              <a:buClr>
                <a:schemeClr val="accent3"/>
              </a:buClr>
              <a:buSzPct val="100000"/>
              <a:defRPr/>
            </a:pPr>
            <a:endParaRPr lang="en-US" altLang="en-US" sz="2000" b="1" dirty="0">
              <a:solidFill>
                <a:schemeClr val="bg1"/>
              </a:solidFill>
              <a:latin typeface="Arial" panose="020B0604020202020204" pitchFamily="34" charset="0"/>
              <a:cs typeface="Arial" panose="020B0604020202020204" pitchFamily="34" charset="0"/>
            </a:endParaRPr>
          </a:p>
          <a:p>
            <a:pPr marL="339725" indent="-282575">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Sidewalks attached to the curb will also require replacement</a:t>
            </a:r>
          </a:p>
          <a:p>
            <a:pPr marL="57150">
              <a:buClr>
                <a:schemeClr val="accent3"/>
              </a:buClr>
              <a:buSzPct val="100000"/>
              <a:defRPr/>
            </a:pPr>
            <a:endParaRPr lang="en-US" altLang="en-US" sz="2000" b="1" dirty="0">
              <a:solidFill>
                <a:schemeClr val="bg1"/>
              </a:solidFill>
              <a:latin typeface="Calibri" panose="020F0502020204030204" pitchFamily="34" charset="0"/>
              <a:cs typeface="Calibri" panose="020F0502020204030204" pitchFamily="34" charset="0"/>
            </a:endParaRPr>
          </a:p>
          <a:p>
            <a:pPr marL="339725" indent="-282575">
              <a:buClr>
                <a:schemeClr val="accent3"/>
              </a:buClr>
              <a:buSzPct val="100000"/>
              <a:buFont typeface="Wingdings 3" charset="2"/>
              <a:buChar char=""/>
              <a:defRPr/>
            </a:pPr>
            <a:endParaRPr lang="en-US" altLang="en-US" sz="2000" b="1" dirty="0">
              <a:solidFill>
                <a:schemeClr val="bg1"/>
              </a:solidFill>
              <a:latin typeface="Calibri" panose="020F0502020204030204" pitchFamily="34" charset="0"/>
              <a:cs typeface="Calibri" panose="020F0502020204030204" pitchFamily="34" charset="0"/>
            </a:endParaRPr>
          </a:p>
          <a:p>
            <a:pPr marL="285750" indent="-228600">
              <a:buClr>
                <a:schemeClr val="accent3"/>
              </a:buClr>
              <a:buFont typeface="Wingdings 3" charset="2"/>
              <a:buChar char=""/>
              <a:defRPr/>
            </a:pPr>
            <a:endParaRPr lang="en-US" altLang="en-US" dirty="0">
              <a:solidFill>
                <a:schemeClr val="bg1"/>
              </a:solidFill>
            </a:endParaRPr>
          </a:p>
          <a:p>
            <a:pPr marL="285750" indent="-228600">
              <a:buClr>
                <a:srgbClr val="FFC000"/>
              </a:buClr>
              <a:buFont typeface="Wingdings 3" charset="2"/>
              <a:buChar char=""/>
              <a:defRPr/>
            </a:pPr>
            <a:endParaRPr lang="en-US" altLang="en-US" dirty="0">
              <a:solidFill>
                <a:schemeClr val="bg1"/>
              </a:solidFill>
            </a:endParaRPr>
          </a:p>
        </p:txBody>
      </p:sp>
      <p:pic>
        <p:nvPicPr>
          <p:cNvPr id="7" name="Picture 6" descr="A path with trees on the side of the street&#10;&#10;Description automatically generated">
            <a:extLst>
              <a:ext uri="{FF2B5EF4-FFF2-40B4-BE49-F238E27FC236}">
                <a16:creationId xmlns:a16="http://schemas.microsoft.com/office/drawing/2014/main" id="{0778A1E2-8787-4269-A3D6-A7823A11F66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7" t="20055" b="8040"/>
          <a:stretch/>
        </p:blipFill>
        <p:spPr>
          <a:xfrm>
            <a:off x="7748567" y="1247495"/>
            <a:ext cx="3709997" cy="3856744"/>
          </a:xfrm>
          <a:prstGeom prst="rect">
            <a:avLst/>
          </a:prstGeom>
          <a:ln>
            <a:noFill/>
          </a:ln>
          <a:effectLst>
            <a:outerShdw blurRad="190500" algn="tl" rotWithShape="0">
              <a:srgbClr val="000000">
                <a:alpha val="70000"/>
              </a:srgbClr>
            </a:outerShdw>
          </a:effectLst>
        </p:spPr>
      </p:pic>
      <p:sp>
        <p:nvSpPr>
          <p:cNvPr id="14" name="TextBox 13">
            <a:extLst>
              <a:ext uri="{FF2B5EF4-FFF2-40B4-BE49-F238E27FC236}">
                <a16:creationId xmlns:a16="http://schemas.microsoft.com/office/drawing/2014/main" id="{E1143F27-3309-4467-81D1-5BDC1108BC1C}"/>
              </a:ext>
            </a:extLst>
          </p:cNvPr>
          <p:cNvSpPr txBox="1"/>
          <p:nvPr/>
        </p:nvSpPr>
        <p:spPr>
          <a:xfrm>
            <a:off x="7817913" y="1232635"/>
            <a:ext cx="1827698" cy="369332"/>
          </a:xfrm>
          <a:prstGeom prst="rect">
            <a:avLst/>
          </a:prstGeom>
          <a:noFill/>
        </p:spPr>
        <p:txBody>
          <a:bodyPr wrap="square" rtlCol="0">
            <a:spAutoFit/>
          </a:bodyPr>
          <a:lstStyle/>
          <a:p>
            <a:r>
              <a:rPr lang="en-US" b="1" dirty="0"/>
              <a:t>Before</a:t>
            </a:r>
          </a:p>
        </p:txBody>
      </p:sp>
      <p:pic>
        <p:nvPicPr>
          <p:cNvPr id="3" name="Picture 2" descr="A path with trees on the side of a road&#10;&#10;Description automatically generated">
            <a:extLst>
              <a:ext uri="{FF2B5EF4-FFF2-40B4-BE49-F238E27FC236}">
                <a16:creationId xmlns:a16="http://schemas.microsoft.com/office/drawing/2014/main" id="{BB973E13-7945-4DB6-A480-AA0F9B535C7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10" t="4861" b="25766"/>
          <a:stretch/>
        </p:blipFill>
        <p:spPr>
          <a:xfrm>
            <a:off x="4916206" y="2980353"/>
            <a:ext cx="3724116" cy="3502272"/>
          </a:xfrm>
          <a:prstGeom prst="rect">
            <a:avLst/>
          </a:prstGeom>
          <a:ln>
            <a:noFill/>
          </a:ln>
          <a:effectLst>
            <a:outerShdw blurRad="190500" algn="tl" rotWithShape="0">
              <a:srgbClr val="000000">
                <a:alpha val="70000"/>
              </a:srgbClr>
            </a:outerShdw>
          </a:effectLst>
        </p:spPr>
      </p:pic>
      <p:sp>
        <p:nvSpPr>
          <p:cNvPr id="24" name="TextBox 23">
            <a:extLst>
              <a:ext uri="{FF2B5EF4-FFF2-40B4-BE49-F238E27FC236}">
                <a16:creationId xmlns:a16="http://schemas.microsoft.com/office/drawing/2014/main" id="{98F4069A-1DD9-4546-8B08-F20F4945D60D}"/>
              </a:ext>
            </a:extLst>
          </p:cNvPr>
          <p:cNvSpPr txBox="1"/>
          <p:nvPr/>
        </p:nvSpPr>
        <p:spPr>
          <a:xfrm>
            <a:off x="4930325" y="3088243"/>
            <a:ext cx="2274423"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After </a:t>
            </a:r>
          </a:p>
        </p:txBody>
      </p:sp>
    </p:spTree>
    <p:extLst>
      <p:ext uri="{BB962C8B-B14F-4D97-AF65-F5344CB8AC3E}">
        <p14:creationId xmlns:p14="http://schemas.microsoft.com/office/powerpoint/2010/main" val="156302473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childTnLst>
                                    <p:set>
                                      <p:cBhvr override="childStyle">
                                        <p:cTn id="6" dur="indefinite"/>
                                        <p:tgtEl>
                                          <p:spTgt spid="13316">
                                            <p:txEl>
                                              <p:pRg st="0" end="0"/>
                                            </p:txEl>
                                          </p:spTgt>
                                        </p:tgtEl>
                                        <p:attrNameLst>
                                          <p:attrName>style.fontWeight</p:attrName>
                                        </p:attrNameLst>
                                      </p:cBhvr>
                                      <p:to>
                                        <p:strVal val="bold"/>
                                      </p:to>
                                    </p:set>
                                  </p:childTnLst>
                                </p:cTn>
                              </p:par>
                              <p:par>
                                <p:cTn id="7" presetID="15" presetClass="emph" presetSubtype="0" nodeType="withEffect">
                                  <p:stCondLst>
                                    <p:cond delay="0"/>
                                  </p:stCondLst>
                                  <p:childTnLst>
                                    <p:set>
                                      <p:cBhvr override="childStyle">
                                        <p:cTn id="8" dur="indefinite"/>
                                        <p:tgtEl>
                                          <p:spTgt spid="13316">
                                            <p:txEl>
                                              <p:pRg st="2" end="2"/>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22" name="Title 3">
            <a:extLst>
              <a:ext uri="{FF2B5EF4-FFF2-40B4-BE49-F238E27FC236}">
                <a16:creationId xmlns:a16="http://schemas.microsoft.com/office/drawing/2014/main" id="{41394A1A-49B9-4854-82FC-8144AAF1F217}"/>
              </a:ext>
            </a:extLst>
          </p:cNvPr>
          <p:cNvSpPr>
            <a:spLocks noGrp="1"/>
          </p:cNvSpPr>
          <p:nvPr>
            <p:ph type="title"/>
          </p:nvPr>
        </p:nvSpPr>
        <p:spPr>
          <a:xfrm>
            <a:off x="191574" y="400647"/>
            <a:ext cx="9771576"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Pedestrian and Traffic Safety Improvements</a:t>
            </a: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r>
              <a:rPr lang="en-US" sz="3100" b="1" dirty="0">
                <a:solidFill>
                  <a:srgbClr val="EF7A24"/>
                </a:solidFill>
                <a:latin typeface="Arial" panose="020B0604020202020204" pitchFamily="34" charset="0"/>
                <a:cs typeface="Arial" panose="020B0604020202020204" pitchFamily="34" charset="0"/>
              </a:rPr>
              <a:t>Carriage Walk</a:t>
            </a: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endParaRPr lang="en-US" sz="4000" u="sng" spc="-200" dirty="0">
              <a:latin typeface="Calibri" panose="020F0502020204030204" pitchFamily="34" charset="0"/>
              <a:cs typeface="Calibri" panose="020F0502020204030204" pitchFamily="34" charset="0"/>
            </a:endParaRPr>
          </a:p>
        </p:txBody>
      </p:sp>
      <p:sp>
        <p:nvSpPr>
          <p:cNvPr id="13316" name="Text Placeholder 6"/>
          <p:cNvSpPr>
            <a:spLocks noGrp="1"/>
          </p:cNvSpPr>
          <p:nvPr>
            <p:ph type="body" sz="half" idx="2"/>
          </p:nvPr>
        </p:nvSpPr>
        <p:spPr>
          <a:xfrm>
            <a:off x="268045" y="2838240"/>
            <a:ext cx="7141365" cy="1069409"/>
          </a:xfrm>
        </p:spPr>
        <p:txBody>
          <a:bodyPr vert="horz" lIns="91440" tIns="45720" rIns="91440" bIns="45720" rtlCol="0">
            <a:normAutofit/>
          </a:bodyPr>
          <a:lstStyle/>
          <a:p>
            <a:pPr marL="339725" indent="-282575">
              <a:lnSpc>
                <a:spcPct val="120000"/>
              </a:lnSpc>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A </a:t>
            </a:r>
            <a:r>
              <a:rPr lang="en-US" altLang="en-US" sz="2000" b="1" dirty="0">
                <a:solidFill>
                  <a:srgbClr val="0070C0"/>
                </a:solidFill>
                <a:latin typeface="Arial" panose="020B0604020202020204" pitchFamily="34" charset="0"/>
                <a:cs typeface="Arial" panose="020B0604020202020204" pitchFamily="34" charset="0"/>
              </a:rPr>
              <a:t>Carriage Walk</a:t>
            </a:r>
            <a:r>
              <a:rPr lang="en-US" altLang="en-US" sz="2000" b="1" dirty="0">
                <a:solidFill>
                  <a:schemeClr val="bg1"/>
                </a:solidFill>
                <a:latin typeface="Arial" panose="020B0604020202020204" pitchFamily="34" charset="0"/>
                <a:cs typeface="Arial" panose="020B0604020202020204" pitchFamily="34" charset="0"/>
              </a:rPr>
              <a:t> is a concrete sidewalk from the curb to the public </a:t>
            </a:r>
            <a:r>
              <a:rPr lang="en-US" altLang="en-US" sz="2000" b="1" dirty="0" smtClean="0">
                <a:solidFill>
                  <a:schemeClr val="bg1"/>
                </a:solidFill>
                <a:latin typeface="Arial" panose="020B0604020202020204" pitchFamily="34" charset="0"/>
                <a:cs typeface="Arial" panose="020B0604020202020204" pitchFamily="34" charset="0"/>
              </a:rPr>
              <a:t>sidewalk</a:t>
            </a:r>
            <a:endParaRPr lang="en-US" altLang="en-US" sz="2000" b="1" dirty="0">
              <a:solidFill>
                <a:schemeClr val="bg1"/>
              </a:solidFill>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7945788" y="2883979"/>
            <a:ext cx="3709834" cy="2602421"/>
          </a:xfrm>
          <a:prstGeom prst="rect">
            <a:avLst/>
          </a:prstGeom>
        </p:spPr>
      </p:pic>
      <p:sp>
        <p:nvSpPr>
          <p:cNvPr id="3" name="TextBox 2"/>
          <p:cNvSpPr txBox="1"/>
          <p:nvPr/>
        </p:nvSpPr>
        <p:spPr>
          <a:xfrm>
            <a:off x="8025730" y="4829696"/>
            <a:ext cx="1197033" cy="646331"/>
          </a:xfrm>
          <a:prstGeom prst="rect">
            <a:avLst/>
          </a:prstGeom>
          <a:noFill/>
        </p:spPr>
        <p:txBody>
          <a:bodyPr wrap="square" rtlCol="0">
            <a:spAutoFit/>
          </a:bodyPr>
          <a:lstStyle/>
          <a:p>
            <a:r>
              <a:rPr lang="en-US" b="1" dirty="0"/>
              <a:t>Carriage Walk</a:t>
            </a:r>
          </a:p>
        </p:txBody>
      </p:sp>
      <p:cxnSp>
        <p:nvCxnSpPr>
          <p:cNvPr id="12" name="Straight Arrow Connector 11"/>
          <p:cNvCxnSpPr/>
          <p:nvPr/>
        </p:nvCxnSpPr>
        <p:spPr>
          <a:xfrm flipV="1">
            <a:off x="9222763" y="4671753"/>
            <a:ext cx="740387" cy="35744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52527" y="1155122"/>
            <a:ext cx="5908098" cy="830997"/>
          </a:xfrm>
          <a:prstGeom prst="rect">
            <a:avLst/>
          </a:prstGeom>
          <a:noFill/>
        </p:spPr>
        <p:txBody>
          <a:bodyPr wrap="square" rtlCol="0">
            <a:spAutoFit/>
          </a:bodyPr>
          <a:lstStyle/>
          <a:p>
            <a:r>
              <a:rPr lang="en-US" sz="2400" dirty="0">
                <a:latin typeface="Times New Roman" panose="02020603050405020304" pitchFamily="18" charset="0"/>
                <a:cs typeface="Times New Roman" panose="02020603050405020304" pitchFamily="18" charset="0"/>
              </a:rPr>
              <a:t>Original purpose: easing the process of entering and exiting a horse-drawn carriage </a:t>
            </a: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86303" y="1051935"/>
            <a:ext cx="2527071" cy="1786305"/>
          </a:xfrm>
          <a:prstGeom prst="rect">
            <a:avLst/>
          </a:prstGeom>
        </p:spPr>
      </p:pic>
      <p:graphicFrame>
        <p:nvGraphicFramePr>
          <p:cNvPr id="7" name="Table 6"/>
          <p:cNvGraphicFramePr>
            <a:graphicFrameLocks noGrp="1"/>
          </p:cNvGraphicFramePr>
          <p:nvPr>
            <p:extLst>
              <p:ext uri="{D42A27DB-BD31-4B8C-83A1-F6EECF244321}">
                <p14:modId xmlns:p14="http://schemas.microsoft.com/office/powerpoint/2010/main" val="1582951186"/>
              </p:ext>
            </p:extLst>
          </p:nvPr>
        </p:nvGraphicFramePr>
        <p:xfrm>
          <a:off x="365335" y="4003040"/>
          <a:ext cx="7312264" cy="1483360"/>
        </p:xfrm>
        <a:graphic>
          <a:graphicData uri="http://schemas.openxmlformats.org/drawingml/2006/table">
            <a:tbl>
              <a:tblPr firstRow="1" bandRow="1">
                <a:tableStyleId>{00A15C55-8517-42AA-B614-E9B94910E393}</a:tableStyleId>
              </a:tblPr>
              <a:tblGrid>
                <a:gridCol w="3656132">
                  <a:extLst>
                    <a:ext uri="{9D8B030D-6E8A-4147-A177-3AD203B41FA5}">
                      <a16:colId xmlns:a16="http://schemas.microsoft.com/office/drawing/2014/main" val="1763841159"/>
                    </a:ext>
                  </a:extLst>
                </a:gridCol>
                <a:gridCol w="3656132">
                  <a:extLst>
                    <a:ext uri="{9D8B030D-6E8A-4147-A177-3AD203B41FA5}">
                      <a16:colId xmlns:a16="http://schemas.microsoft.com/office/drawing/2014/main" val="1005929472"/>
                    </a:ext>
                  </a:extLst>
                </a:gridCol>
              </a:tblGrid>
              <a:tr h="370840">
                <a:tc gridSpan="2">
                  <a:txBody>
                    <a:bodyPr/>
                    <a:lstStyle/>
                    <a:p>
                      <a:pPr algn="ctr"/>
                      <a:r>
                        <a:rPr lang="en-US" dirty="0"/>
                        <a:t>CARRIAGE WALK</a:t>
                      </a:r>
                      <a:r>
                        <a:rPr lang="en-US" baseline="0" dirty="0"/>
                        <a:t> INSTALLATION</a:t>
                      </a:r>
                      <a:endParaRPr lang="en-US" dirty="0"/>
                    </a:p>
                  </a:txBody>
                  <a:tcPr/>
                </a:tc>
                <a:tc hMerge="1">
                  <a:txBody>
                    <a:bodyPr/>
                    <a:lstStyle/>
                    <a:p>
                      <a:endParaRPr lang="en-US" dirty="0"/>
                    </a:p>
                  </a:txBody>
                  <a:tcPr/>
                </a:tc>
                <a:extLst>
                  <a:ext uri="{0D108BD9-81ED-4DB2-BD59-A6C34878D82A}">
                    <a16:rowId xmlns:a16="http://schemas.microsoft.com/office/drawing/2014/main" val="2895018466"/>
                  </a:ext>
                </a:extLst>
              </a:tr>
              <a:tr h="370840">
                <a:tc>
                  <a:txBody>
                    <a:bodyPr/>
                    <a:lstStyle/>
                    <a:p>
                      <a:r>
                        <a:rPr lang="en-US" dirty="0"/>
                        <a:t>No</a:t>
                      </a:r>
                      <a:r>
                        <a:rPr lang="en-US" baseline="0" dirty="0"/>
                        <a:t> existing Driveway</a:t>
                      </a:r>
                      <a:endParaRPr lang="en-US" dirty="0"/>
                    </a:p>
                  </a:txBody>
                  <a:tcPr/>
                </a:tc>
                <a:tc>
                  <a:txBody>
                    <a:bodyPr/>
                    <a:lstStyle/>
                    <a:p>
                      <a:r>
                        <a:rPr lang="en-US" dirty="0"/>
                        <a:t>Carriage walk</a:t>
                      </a:r>
                      <a:r>
                        <a:rPr lang="en-US" baseline="0" dirty="0"/>
                        <a:t> </a:t>
                      </a:r>
                      <a:r>
                        <a:rPr lang="en-US" b="1" baseline="0" dirty="0"/>
                        <a:t>Installed</a:t>
                      </a:r>
                      <a:endParaRPr lang="en-US" b="1" dirty="0"/>
                    </a:p>
                  </a:txBody>
                  <a:tcPr/>
                </a:tc>
                <a:extLst>
                  <a:ext uri="{0D108BD9-81ED-4DB2-BD59-A6C34878D82A}">
                    <a16:rowId xmlns:a16="http://schemas.microsoft.com/office/drawing/2014/main" val="1989676822"/>
                  </a:ext>
                </a:extLst>
              </a:tr>
              <a:tr h="370840">
                <a:tc>
                  <a:txBody>
                    <a:bodyPr/>
                    <a:lstStyle/>
                    <a:p>
                      <a:r>
                        <a:rPr lang="en-US" dirty="0"/>
                        <a:t>Existing Driveway</a:t>
                      </a:r>
                    </a:p>
                  </a:txBody>
                  <a:tcPr/>
                </a:tc>
                <a:tc>
                  <a:txBody>
                    <a:bodyPr/>
                    <a:lstStyle/>
                    <a:p>
                      <a:r>
                        <a:rPr lang="en-US" dirty="0"/>
                        <a:t>Carriage walk </a:t>
                      </a:r>
                      <a:r>
                        <a:rPr lang="en-US" b="1" dirty="0"/>
                        <a:t>Removed</a:t>
                      </a:r>
                    </a:p>
                  </a:txBody>
                  <a:tcPr/>
                </a:tc>
                <a:extLst>
                  <a:ext uri="{0D108BD9-81ED-4DB2-BD59-A6C34878D82A}">
                    <a16:rowId xmlns:a16="http://schemas.microsoft.com/office/drawing/2014/main" val="383001835"/>
                  </a:ext>
                </a:extLst>
              </a:tr>
              <a:tr h="370840">
                <a:tc>
                  <a:txBody>
                    <a:bodyPr/>
                    <a:lstStyle/>
                    <a:p>
                      <a:r>
                        <a:rPr lang="en-US" dirty="0"/>
                        <a:t>Request a new carriage walk</a:t>
                      </a:r>
                    </a:p>
                  </a:txBody>
                  <a:tcPr/>
                </a:tc>
                <a:tc>
                  <a:txBody>
                    <a:bodyPr/>
                    <a:lstStyle/>
                    <a:p>
                      <a:r>
                        <a:rPr lang="en-US" baseline="0" dirty="0"/>
                        <a:t>Owner pays for installation</a:t>
                      </a:r>
                      <a:endParaRPr lang="en-US" dirty="0"/>
                    </a:p>
                  </a:txBody>
                  <a:tcPr/>
                </a:tc>
                <a:extLst>
                  <a:ext uri="{0D108BD9-81ED-4DB2-BD59-A6C34878D82A}">
                    <a16:rowId xmlns:a16="http://schemas.microsoft.com/office/drawing/2014/main" val="4080803002"/>
                  </a:ext>
                </a:extLst>
              </a:tr>
            </a:tbl>
          </a:graphicData>
        </a:graphic>
      </p:graphicFrame>
    </p:spTree>
    <p:extLst>
      <p:ext uri="{BB962C8B-B14F-4D97-AF65-F5344CB8AC3E}">
        <p14:creationId xmlns:p14="http://schemas.microsoft.com/office/powerpoint/2010/main" val="890680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childTnLst>
                                    <p:set>
                                      <p:cBhvr override="childStyle">
                                        <p:cTn id="6" dur="indefinite"/>
                                        <p:tgtEl>
                                          <p:spTgt spid="13316">
                                            <p:txEl>
                                              <p:pRg st="0" end="0"/>
                                            </p:txEl>
                                          </p:spTgt>
                                        </p:tgtEl>
                                        <p:attrNameLst>
                                          <p:attrName>style.fontWeight</p:attrName>
                                        </p:attrNameLst>
                                      </p:cBhvr>
                                      <p:to>
                                        <p:strVal val="bol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4687" t="31389" r="-104"/>
          <a:stretch/>
        </p:blipFill>
        <p:spPr>
          <a:xfrm>
            <a:off x="4838699" y="3914817"/>
            <a:ext cx="4553490" cy="2743200"/>
          </a:xfrm>
          <a:prstGeom prst="rect">
            <a:avLst/>
          </a:prstGeom>
          <a:ln>
            <a:noFill/>
          </a:ln>
          <a:effectLst>
            <a:outerShdw blurRad="50800" dist="38100" dir="2700000" algn="tl" rotWithShape="0">
              <a:prstClr val="black">
                <a:alpha val="40000"/>
              </a:prstClr>
            </a:outerShdw>
          </a:effec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28" name="Title 3">
            <a:extLst>
              <a:ext uri="{FF2B5EF4-FFF2-40B4-BE49-F238E27FC236}">
                <a16:creationId xmlns:a16="http://schemas.microsoft.com/office/drawing/2014/main" id="{99331748-D6AB-49BA-AD5E-86657D573B2A}"/>
              </a:ext>
            </a:extLst>
          </p:cNvPr>
          <p:cNvSpPr>
            <a:spLocks noGrp="1"/>
          </p:cNvSpPr>
          <p:nvPr>
            <p:ph type="title"/>
          </p:nvPr>
        </p:nvSpPr>
        <p:spPr>
          <a:xfrm>
            <a:off x="305761" y="313378"/>
            <a:ext cx="10150458"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Pedestrian and Traffic Safety Improvements</a:t>
            </a: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r>
              <a:rPr lang="en-US" sz="3100" b="1" dirty="0">
                <a:solidFill>
                  <a:srgbClr val="EF7A24"/>
                </a:solidFill>
                <a:latin typeface="Arial" panose="020B0604020202020204" pitchFamily="34" charset="0"/>
                <a:cs typeface="Arial" panose="020B0604020202020204" pitchFamily="34" charset="0"/>
              </a:rPr>
              <a:t>Sidewalk Curb Ramps</a:t>
            </a:r>
            <a:endParaRPr lang="en-US" sz="3100" u="sng" spc="-200" dirty="0">
              <a:latin typeface="Arial" panose="020B0604020202020204" pitchFamily="34" charset="0"/>
              <a:cs typeface="Arial" panose="020B0604020202020204" pitchFamily="34" charset="0"/>
            </a:endParaRPr>
          </a:p>
        </p:txBody>
      </p:sp>
      <p:sp>
        <p:nvSpPr>
          <p:cNvPr id="13316" name="Text Placeholder 6"/>
          <p:cNvSpPr>
            <a:spLocks noGrp="1"/>
          </p:cNvSpPr>
          <p:nvPr>
            <p:ph type="body" sz="half" idx="2"/>
          </p:nvPr>
        </p:nvSpPr>
        <p:spPr>
          <a:xfrm>
            <a:off x="305761" y="2104880"/>
            <a:ext cx="5447070" cy="3902348"/>
          </a:xfrm>
        </p:spPr>
        <p:txBody>
          <a:bodyPr vert="horz" lIns="91440" tIns="45720" rIns="91440" bIns="45720" rtlCol="0">
            <a:normAutofit/>
          </a:bodyPr>
          <a:lstStyle/>
          <a:p>
            <a:pPr marL="285750" indent="-228600">
              <a:buClr>
                <a:schemeClr val="tx1">
                  <a:lumMod val="85000"/>
                </a:schemeClr>
              </a:buClr>
              <a:buFont typeface="Wingdings 3" charset="2"/>
              <a:buChar char=""/>
              <a:defRPr/>
            </a:pPr>
            <a:endParaRPr lang="en-US" altLang="en-US" sz="2000" dirty="0">
              <a:solidFill>
                <a:schemeClr val="tx1">
                  <a:lumMod val="85000"/>
                </a:schemeClr>
              </a:solidFill>
              <a:latin typeface="Arial" panose="020B0604020202020204" pitchFamily="34" charset="0"/>
              <a:cs typeface="Arial" panose="020B0604020202020204" pitchFamily="34" charset="0"/>
            </a:endParaRPr>
          </a:p>
          <a:p>
            <a:pPr marL="339725" indent="-282575">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Sidewalk curb ramps will be retrofitted, modified, or replaced where needed. Detectable warning surfaces will be installed as needed to address accessibility requirements</a:t>
            </a:r>
          </a:p>
          <a:p>
            <a:pPr marL="285750" indent="-228600">
              <a:buClr>
                <a:schemeClr val="accent3"/>
              </a:buClr>
              <a:buFont typeface="Wingdings 3" charset="2"/>
              <a:buChar char=""/>
              <a:defRPr/>
            </a:pP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p:txBody>
      </p:sp>
      <p:sp>
        <p:nvSpPr>
          <p:cNvPr id="17" name="Rectangle 16">
            <a:extLst>
              <a:ext uri="{FF2B5EF4-FFF2-40B4-BE49-F238E27FC236}">
                <a16:creationId xmlns:a16="http://schemas.microsoft.com/office/drawing/2014/main" id="{542027BB-2F82-4660-9FC1-50E5BA087B48}"/>
              </a:ext>
            </a:extLst>
          </p:cNvPr>
          <p:cNvSpPr/>
          <p:nvPr/>
        </p:nvSpPr>
        <p:spPr>
          <a:xfrm>
            <a:off x="9999677" y="0"/>
            <a:ext cx="1518407" cy="123852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2" name="Group 21">
            <a:extLst>
              <a:ext uri="{FF2B5EF4-FFF2-40B4-BE49-F238E27FC236}">
                <a16:creationId xmlns:a16="http://schemas.microsoft.com/office/drawing/2014/main" id="{7672EB6C-CB2E-4206-B457-85D600774A7C}"/>
              </a:ext>
            </a:extLst>
          </p:cNvPr>
          <p:cNvGrpSpPr/>
          <p:nvPr/>
        </p:nvGrpSpPr>
        <p:grpSpPr>
          <a:xfrm>
            <a:off x="7491787" y="986690"/>
            <a:ext cx="4360857" cy="2836624"/>
            <a:chOff x="3746688" y="4382720"/>
            <a:chExt cx="4096255" cy="2475279"/>
          </a:xfrm>
        </p:grpSpPr>
        <p:pic>
          <p:nvPicPr>
            <p:cNvPr id="16" name="Picture 15" descr="A close up of a street in front of a building&#10;&#10;Description automatically generated">
              <a:extLst>
                <a:ext uri="{FF2B5EF4-FFF2-40B4-BE49-F238E27FC236}">
                  <a16:creationId xmlns:a16="http://schemas.microsoft.com/office/drawing/2014/main" id="{9942C4E5-306B-4DDC-A9B5-8E055862D24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429"/>
            <a:stretch/>
          </p:blipFill>
          <p:spPr>
            <a:xfrm>
              <a:off x="3746688" y="4382720"/>
              <a:ext cx="4096255" cy="2475279"/>
            </a:xfrm>
            <a:prstGeom prst="rect">
              <a:avLst/>
            </a:prstGeom>
            <a:ln>
              <a:noFill/>
            </a:ln>
            <a:effectLst>
              <a:outerShdw blurRad="190500" algn="tl" rotWithShape="0">
                <a:srgbClr val="000000">
                  <a:alpha val="70000"/>
                </a:srgbClr>
              </a:outerShdw>
            </a:effectLst>
          </p:spPr>
        </p:pic>
        <p:sp>
          <p:nvSpPr>
            <p:cNvPr id="23" name="TextBox 22">
              <a:extLst>
                <a:ext uri="{FF2B5EF4-FFF2-40B4-BE49-F238E27FC236}">
                  <a16:creationId xmlns:a16="http://schemas.microsoft.com/office/drawing/2014/main" id="{70BEDD38-2713-4B09-91D6-F549C8DA0871}"/>
                </a:ext>
              </a:extLst>
            </p:cNvPr>
            <p:cNvSpPr txBox="1"/>
            <p:nvPr/>
          </p:nvSpPr>
          <p:spPr>
            <a:xfrm>
              <a:off x="3880894" y="6386630"/>
              <a:ext cx="182769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Before</a:t>
              </a:r>
            </a:p>
          </p:txBody>
        </p:sp>
      </p:grpSp>
      <p:sp>
        <p:nvSpPr>
          <p:cNvPr id="14" name="TextBox 13">
            <a:extLst>
              <a:ext uri="{FF2B5EF4-FFF2-40B4-BE49-F238E27FC236}">
                <a16:creationId xmlns:a16="http://schemas.microsoft.com/office/drawing/2014/main" id="{E1143F27-3309-4467-81D1-5BDC1108BC1C}"/>
              </a:ext>
            </a:extLst>
          </p:cNvPr>
          <p:cNvSpPr txBox="1"/>
          <p:nvPr/>
        </p:nvSpPr>
        <p:spPr>
          <a:xfrm>
            <a:off x="4957573" y="6227395"/>
            <a:ext cx="182769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After</a:t>
            </a:r>
          </a:p>
        </p:txBody>
      </p:sp>
      <p:pic>
        <p:nvPicPr>
          <p:cNvPr id="13" name="Picture 12"/>
          <p:cNvPicPr>
            <a:picLocks noChangeAspect="1"/>
          </p:cNvPicPr>
          <p:nvPr/>
        </p:nvPicPr>
        <p:blipFill>
          <a:blip r:embed="rId6"/>
          <a:stretch>
            <a:fillRect/>
          </a:stretch>
        </p:blipFill>
        <p:spPr>
          <a:xfrm>
            <a:off x="1587675" y="4565607"/>
            <a:ext cx="1441621" cy="1441621"/>
          </a:xfrm>
          <a:prstGeom prst="rect">
            <a:avLst/>
          </a:prstGeom>
        </p:spPr>
      </p:pic>
    </p:spTree>
    <p:extLst>
      <p:ext uri="{BB962C8B-B14F-4D97-AF65-F5344CB8AC3E}">
        <p14:creationId xmlns:p14="http://schemas.microsoft.com/office/powerpoint/2010/main" val="179261975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childTnLst>
                                    <p:set>
                                      <p:cBhvr override="childStyle">
                                        <p:cTn id="6" dur="indefinite"/>
                                        <p:tgtEl>
                                          <p:spTgt spid="13316">
                                            <p:txEl>
                                              <p:pRg st="1" end="1"/>
                                            </p:txEl>
                                          </p:spTgt>
                                        </p:tgtEl>
                                        <p:attrNameLst>
                                          <p:attrName>style.fontWeight</p:attrName>
                                        </p:attrNameLst>
                                      </p:cBhvr>
                                      <p:to>
                                        <p:strVal val="bold"/>
                                      </p:to>
                                    </p:set>
                                  </p:childTnLst>
                                </p:cTn>
                              </p:par>
                              <p:par>
                                <p:cTn id="7" presetID="10" presetClass="entr" presetSubtype="0" fill="hold"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394990" y="312562"/>
            <a:ext cx="9834860"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Pedestrian and Traffic Safety Improvements</a:t>
            </a: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r>
              <a:rPr lang="en-US" sz="3100" b="1" dirty="0">
                <a:solidFill>
                  <a:srgbClr val="EF7A24"/>
                </a:solidFill>
                <a:latin typeface="Arial" panose="020B0604020202020204" pitchFamily="34" charset="0"/>
                <a:cs typeface="Arial" panose="020B0604020202020204" pitchFamily="34" charset="0"/>
              </a:rPr>
              <a:t>Crosswalks and Traffic Signage</a:t>
            </a:r>
            <a:endParaRPr lang="en-US" sz="3100" u="sng" spc="-200" dirty="0">
              <a:latin typeface="Arial" panose="020B0604020202020204" pitchFamily="34" charset="0"/>
              <a:cs typeface="Arial" panose="020B0604020202020204" pitchFamily="34" charset="0"/>
            </a:endParaRPr>
          </a:p>
        </p:txBody>
      </p:sp>
      <p:sp>
        <p:nvSpPr>
          <p:cNvPr id="13316" name="Text Placeholder 6"/>
          <p:cNvSpPr>
            <a:spLocks noGrp="1"/>
          </p:cNvSpPr>
          <p:nvPr>
            <p:ph type="body" sz="half" idx="2"/>
          </p:nvPr>
        </p:nvSpPr>
        <p:spPr>
          <a:xfrm>
            <a:off x="280690" y="4391108"/>
            <a:ext cx="5584174" cy="2190584"/>
          </a:xfrm>
        </p:spPr>
        <p:txBody>
          <a:bodyPr vert="horz" lIns="91440" tIns="45720" rIns="91440" bIns="45720" rtlCol="0">
            <a:normAutofit/>
          </a:bodyPr>
          <a:lstStyle/>
          <a:p>
            <a:pPr marL="339725" indent="-279400">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High visibility crosswalks at Weaver Street intersections will be replaced</a:t>
            </a:r>
          </a:p>
          <a:p>
            <a:pPr marL="60325">
              <a:buClr>
                <a:schemeClr val="accent3"/>
              </a:buClr>
              <a:buSzPct val="100000"/>
              <a:defRPr/>
            </a:pPr>
            <a:endParaRPr lang="en-US" altLang="en-US" sz="2000" b="1" dirty="0">
              <a:solidFill>
                <a:schemeClr val="bg1"/>
              </a:solidFill>
              <a:latin typeface="Arial" panose="020B0604020202020204" pitchFamily="34" charset="0"/>
              <a:cs typeface="Arial" panose="020B0604020202020204" pitchFamily="34" charset="0"/>
            </a:endParaRPr>
          </a:p>
          <a:p>
            <a:pPr marL="339725" indent="-279400">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Regulatory traffic signs throughout the project limits will be replaced, as needed</a:t>
            </a: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p:txBody>
      </p:sp>
      <p:grpSp>
        <p:nvGrpSpPr>
          <p:cNvPr id="19" name="Group 18">
            <a:extLst>
              <a:ext uri="{FF2B5EF4-FFF2-40B4-BE49-F238E27FC236}">
                <a16:creationId xmlns:a16="http://schemas.microsoft.com/office/drawing/2014/main" id="{DF976F9B-BF06-4021-86A6-3D7814C2D417}"/>
              </a:ext>
            </a:extLst>
          </p:cNvPr>
          <p:cNvGrpSpPr/>
          <p:nvPr/>
        </p:nvGrpSpPr>
        <p:grpSpPr>
          <a:xfrm>
            <a:off x="2632099" y="1586749"/>
            <a:ext cx="5119432" cy="2704030"/>
            <a:chOff x="0" y="4079832"/>
            <a:chExt cx="6087673" cy="2779552"/>
          </a:xfrm>
          <a:effectLst>
            <a:outerShdw blurRad="190500" algn="ctr" rotWithShape="0">
              <a:srgbClr val="000000">
                <a:alpha val="70000"/>
              </a:srgbClr>
            </a:outerShdw>
          </a:effectLst>
        </p:grpSpPr>
        <p:pic>
          <p:nvPicPr>
            <p:cNvPr id="7" name="Picture 6" descr="A house on a street corner&#10;&#10;Description automatically generated">
              <a:extLst>
                <a:ext uri="{FF2B5EF4-FFF2-40B4-BE49-F238E27FC236}">
                  <a16:creationId xmlns:a16="http://schemas.microsoft.com/office/drawing/2014/main" id="{B377DA40-54B0-4204-B3BB-670632CAEB7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898" b="14224"/>
            <a:stretch/>
          </p:blipFill>
          <p:spPr>
            <a:xfrm>
              <a:off x="0" y="4079832"/>
              <a:ext cx="6087673" cy="2779552"/>
            </a:xfrm>
            <a:prstGeom prst="rect">
              <a:avLst/>
            </a:prstGeom>
            <a:ln>
              <a:noFill/>
            </a:ln>
            <a:effectLst>
              <a:outerShdw blurRad="190500" algn="tl" rotWithShape="0">
                <a:srgbClr val="000000">
                  <a:alpha val="70000"/>
                </a:srgbClr>
              </a:outerShdw>
            </a:effectLst>
          </p:spPr>
        </p:pic>
        <p:sp>
          <p:nvSpPr>
            <p:cNvPr id="18" name="TextBox 17">
              <a:extLst>
                <a:ext uri="{FF2B5EF4-FFF2-40B4-BE49-F238E27FC236}">
                  <a16:creationId xmlns:a16="http://schemas.microsoft.com/office/drawing/2014/main" id="{A62E6556-35C3-4D56-BB00-200743C594EA}"/>
                </a:ext>
              </a:extLst>
            </p:cNvPr>
            <p:cNvSpPr txBox="1"/>
            <p:nvPr/>
          </p:nvSpPr>
          <p:spPr>
            <a:xfrm>
              <a:off x="0" y="6479737"/>
              <a:ext cx="1273813" cy="379647"/>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Before</a:t>
              </a:r>
              <a:endParaRPr lang="en-US" b="1" i="1" dirty="0">
                <a:latin typeface="Calibri" panose="020F0502020204030204" pitchFamily="34" charset="0"/>
                <a:cs typeface="Calibri" panose="020F0502020204030204" pitchFamily="34" charset="0"/>
              </a:endParaRPr>
            </a:p>
          </p:txBody>
        </p:sp>
      </p:grpSp>
      <p:pic>
        <p:nvPicPr>
          <p:cNvPr id="12" name="Picture 2" descr="Cross Street School Stock Illustrations – 428 Cross Street School ...">
            <a:extLst>
              <a:ext uri="{FF2B5EF4-FFF2-40B4-BE49-F238E27FC236}">
                <a16:creationId xmlns:a16="http://schemas.microsoft.com/office/drawing/2014/main" id="{15131E24-A45A-4EC7-963A-1A7E0E520B4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030" b="10497"/>
          <a:stretch/>
        </p:blipFill>
        <p:spPr bwMode="auto">
          <a:xfrm>
            <a:off x="138936" y="2650129"/>
            <a:ext cx="2362112" cy="122591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rotWithShape="1">
          <a:blip r:embed="rId6" cstate="print">
            <a:extLst>
              <a:ext uri="{28A0092B-C50C-407E-A947-70E740481C1C}">
                <a14:useLocalDpi xmlns:a14="http://schemas.microsoft.com/office/drawing/2010/main" val="0"/>
              </a:ext>
            </a:extLst>
          </a:blip>
          <a:srcRect r="4426" b="7083"/>
          <a:stretch/>
        </p:blipFill>
        <p:spPr>
          <a:xfrm>
            <a:off x="6540402" y="2399409"/>
            <a:ext cx="5413474" cy="2888696"/>
          </a:xfrm>
          <a:prstGeom prst="rect">
            <a:avLst/>
          </a:prstGeom>
          <a:effectLst>
            <a:outerShdw blurRad="190500" algn="ctr" rotWithShape="0">
              <a:srgbClr val="000000">
                <a:alpha val="70000"/>
              </a:srgbClr>
            </a:outerShdw>
          </a:effectLst>
        </p:spPr>
      </p:pic>
      <p:sp>
        <p:nvSpPr>
          <p:cNvPr id="21" name="TextBox 20">
            <a:extLst>
              <a:ext uri="{FF2B5EF4-FFF2-40B4-BE49-F238E27FC236}">
                <a16:creationId xmlns:a16="http://schemas.microsoft.com/office/drawing/2014/main" id="{0EBCE075-B0B6-4CC5-95A1-DB6219784205}"/>
              </a:ext>
            </a:extLst>
          </p:cNvPr>
          <p:cNvSpPr txBox="1"/>
          <p:nvPr/>
        </p:nvSpPr>
        <p:spPr>
          <a:xfrm>
            <a:off x="6615498" y="4918190"/>
            <a:ext cx="101535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After</a:t>
            </a:r>
          </a:p>
        </p:txBody>
      </p:sp>
    </p:spTree>
    <p:extLst>
      <p:ext uri="{BB962C8B-B14F-4D97-AF65-F5344CB8AC3E}">
        <p14:creationId xmlns:p14="http://schemas.microsoft.com/office/powerpoint/2010/main" val="1049475941"/>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394990" y="312562"/>
            <a:ext cx="9834860"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Street Lighting Improvements</a:t>
            </a:r>
            <a:r>
              <a:rPr lang="en-US" sz="4000" u="sng" spc="-200" dirty="0">
                <a:latin typeface="Calibri" panose="020F0502020204030204" pitchFamily="34" charset="0"/>
                <a:cs typeface="Calibri" panose="020F0502020204030204" pitchFamily="34" charset="0"/>
              </a:rPr>
              <a:t/>
            </a:r>
            <a:br>
              <a:rPr lang="en-US" sz="4000" u="sng" spc="-200" dirty="0">
                <a:latin typeface="Calibri" panose="020F0502020204030204" pitchFamily="34" charset="0"/>
                <a:cs typeface="Calibri" panose="020F0502020204030204" pitchFamily="34" charset="0"/>
              </a:rPr>
            </a:br>
            <a:r>
              <a:rPr lang="en-US" sz="3100" b="1" dirty="0">
                <a:solidFill>
                  <a:srgbClr val="EF7A24"/>
                </a:solidFill>
                <a:latin typeface="Arial" panose="020B0604020202020204" pitchFamily="34" charset="0"/>
                <a:cs typeface="Arial" panose="020B0604020202020204" pitchFamily="34" charset="0"/>
              </a:rPr>
              <a:t>Improved safety for pedestrians and vehicles</a:t>
            </a:r>
            <a:endParaRPr lang="en-US" sz="3100" u="sng" spc="-200" dirty="0">
              <a:latin typeface="Arial" panose="020B0604020202020204" pitchFamily="34" charset="0"/>
              <a:cs typeface="Arial" panose="020B0604020202020204" pitchFamily="34" charset="0"/>
            </a:endParaRPr>
          </a:p>
        </p:txBody>
      </p:sp>
      <p:sp>
        <p:nvSpPr>
          <p:cNvPr id="13316" name="Text Placeholder 6"/>
          <p:cNvSpPr>
            <a:spLocks noGrp="1"/>
          </p:cNvSpPr>
          <p:nvPr>
            <p:ph type="body" sz="half" idx="2"/>
          </p:nvPr>
        </p:nvSpPr>
        <p:spPr>
          <a:xfrm>
            <a:off x="394991" y="2751807"/>
            <a:ext cx="5723176" cy="3340220"/>
          </a:xfrm>
        </p:spPr>
        <p:txBody>
          <a:bodyPr vert="horz" lIns="91440" tIns="45720" rIns="91440" bIns="45720" rtlCol="0">
            <a:normAutofit/>
          </a:bodyPr>
          <a:lstStyle/>
          <a:p>
            <a:pPr marL="339725" indent="-279400">
              <a:lnSpc>
                <a:spcPct val="120000"/>
              </a:lnSpc>
              <a:buClr>
                <a:schemeClr val="accent3"/>
              </a:buClr>
              <a:buSzPct val="100000"/>
              <a:buFont typeface="Wingdings 3" charset="2"/>
              <a:buChar char=""/>
              <a:defRPr/>
            </a:pPr>
            <a:r>
              <a:rPr lang="en-US" altLang="en-US" sz="2000" b="1" dirty="0" smtClean="0">
                <a:solidFill>
                  <a:schemeClr val="bg1"/>
                </a:solidFill>
                <a:latin typeface="Arial" panose="020B0604020202020204" pitchFamily="34" charset="0"/>
                <a:cs typeface="Arial" panose="020B0604020202020204" pitchFamily="34" charset="0"/>
              </a:rPr>
              <a:t>New </a:t>
            </a:r>
            <a:r>
              <a:rPr lang="en-US" altLang="en-US" sz="2000" b="1" dirty="0">
                <a:solidFill>
                  <a:schemeClr val="bg1"/>
                </a:solidFill>
                <a:latin typeface="Arial" panose="020B0604020202020204" pitchFamily="34" charset="0"/>
                <a:cs typeface="Arial" panose="020B0604020202020204" pitchFamily="34" charset="0"/>
              </a:rPr>
              <a:t>post-top fiberglass light poles </a:t>
            </a:r>
          </a:p>
          <a:p>
            <a:pPr marL="796925" lvl="1" indent="-279400">
              <a:lnSpc>
                <a:spcPct val="120000"/>
              </a:lnSpc>
              <a:buClr>
                <a:schemeClr val="accent3"/>
              </a:buClr>
              <a:buSzPct val="100000"/>
              <a:buFont typeface="Wingdings 3" charset="2"/>
              <a:buChar char=""/>
              <a:defRPr/>
            </a:pPr>
            <a:r>
              <a:rPr lang="en-US" altLang="en-US" sz="1600" b="1" dirty="0">
                <a:solidFill>
                  <a:schemeClr val="bg1"/>
                </a:solidFill>
                <a:latin typeface="Arial" panose="020B0604020202020204" pitchFamily="34" charset="0"/>
                <a:cs typeface="Arial" panose="020B0604020202020204" pitchFamily="34" charset="0"/>
              </a:rPr>
              <a:t>Remington St to Joseph Ave</a:t>
            </a:r>
          </a:p>
          <a:p>
            <a:pPr marL="339725" indent="-279400">
              <a:lnSpc>
                <a:spcPct val="120000"/>
              </a:lnSpc>
              <a:buClr>
                <a:schemeClr val="accent3"/>
              </a:buClr>
              <a:buSzPct val="100000"/>
              <a:buFont typeface="Wingdings 3" charset="2"/>
              <a:buChar char=""/>
              <a:defRPr/>
            </a:pPr>
            <a:endParaRPr lang="en-US" altLang="en-US" sz="2000" b="1" dirty="0">
              <a:solidFill>
                <a:schemeClr val="bg1"/>
              </a:solidFill>
              <a:latin typeface="Arial" panose="020B0604020202020204" pitchFamily="34" charset="0"/>
              <a:cs typeface="Arial" panose="020B0604020202020204" pitchFamily="34" charset="0"/>
            </a:endParaRPr>
          </a:p>
          <a:p>
            <a:pPr marL="339725" indent="-279400">
              <a:lnSpc>
                <a:spcPct val="120000"/>
              </a:lnSpc>
              <a:buClr>
                <a:schemeClr val="accent3"/>
              </a:buClr>
              <a:buSzPct val="100000"/>
              <a:buFont typeface="Wingdings 3" charset="2"/>
              <a:buChar char=""/>
              <a:defRPr/>
            </a:pPr>
            <a:r>
              <a:rPr lang="en-US" altLang="en-US" sz="2000" b="1" dirty="0" smtClean="0">
                <a:solidFill>
                  <a:schemeClr val="bg1"/>
                </a:solidFill>
                <a:latin typeface="Arial" panose="020B0604020202020204" pitchFamily="34" charset="0"/>
                <a:cs typeface="Arial" panose="020B0604020202020204" pitchFamily="34" charset="0"/>
              </a:rPr>
              <a:t>Davit </a:t>
            </a:r>
            <a:r>
              <a:rPr lang="en-US" altLang="en-US" sz="2000" b="1" dirty="0">
                <a:solidFill>
                  <a:schemeClr val="bg1"/>
                </a:solidFill>
                <a:latin typeface="Arial" panose="020B0604020202020204" pitchFamily="34" charset="0"/>
                <a:cs typeface="Arial" panose="020B0604020202020204" pitchFamily="34" charset="0"/>
              </a:rPr>
              <a:t>arms and LED fixtures will be added to new and existing wood poles </a:t>
            </a:r>
          </a:p>
          <a:p>
            <a:pPr marL="796925" lvl="1" indent="-279400">
              <a:lnSpc>
                <a:spcPct val="120000"/>
              </a:lnSpc>
              <a:buClr>
                <a:schemeClr val="accent3"/>
              </a:buClr>
              <a:buSzPct val="100000"/>
              <a:buFont typeface="Wingdings 3" charset="2"/>
              <a:buChar char=""/>
              <a:defRPr/>
            </a:pPr>
            <a:r>
              <a:rPr lang="en-US" altLang="en-US" sz="1600" b="1" dirty="0">
                <a:solidFill>
                  <a:schemeClr val="bg1"/>
                </a:solidFill>
                <a:latin typeface="Arial" panose="020B0604020202020204" pitchFamily="34" charset="0"/>
                <a:cs typeface="Arial" panose="020B0604020202020204" pitchFamily="34" charset="0"/>
              </a:rPr>
              <a:t> Joseph Ave to </a:t>
            </a:r>
            <a:r>
              <a:rPr lang="en-US" altLang="en-US" sz="1600" b="1" dirty="0" smtClean="0">
                <a:solidFill>
                  <a:schemeClr val="bg1"/>
                </a:solidFill>
                <a:latin typeface="Arial" panose="020B0604020202020204" pitchFamily="34" charset="0"/>
                <a:cs typeface="Arial" panose="020B0604020202020204" pitchFamily="34" charset="0"/>
              </a:rPr>
              <a:t>Hudson Ave</a:t>
            </a:r>
            <a:endParaRPr lang="en-US" altLang="en-US" sz="1600" b="1" dirty="0">
              <a:solidFill>
                <a:schemeClr val="bg1"/>
              </a:solidFill>
              <a:latin typeface="Arial" panose="020B0604020202020204" pitchFamily="34" charset="0"/>
              <a:cs typeface="Arial" panose="020B0604020202020204" pitchFamily="34" charset="0"/>
            </a:endParaRPr>
          </a:p>
          <a:p>
            <a:pPr marL="517525" lvl="1">
              <a:lnSpc>
                <a:spcPct val="120000"/>
              </a:lnSpc>
              <a:buClr>
                <a:schemeClr val="accent3"/>
              </a:buClr>
              <a:buSzPct val="100000"/>
              <a:defRPr/>
            </a:pPr>
            <a:endParaRPr lang="en-US" altLang="en-US" sz="1600" b="1" dirty="0">
              <a:solidFill>
                <a:schemeClr val="bg1"/>
              </a:solidFill>
              <a:latin typeface="Arial" panose="020B0604020202020204" pitchFamily="34" charset="0"/>
              <a:cs typeface="Arial" panose="020B0604020202020204" pitchFamily="34" charset="0"/>
            </a:endParaRPr>
          </a:p>
          <a:p>
            <a:pPr marL="57150">
              <a:defRPr/>
            </a:pP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p:txBody>
      </p:sp>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9510617" y="335645"/>
            <a:ext cx="1989668" cy="4132438"/>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34382" y="3306586"/>
            <a:ext cx="1959032" cy="2938548"/>
          </a:xfrm>
          <a:prstGeom prst="rect">
            <a:avLst/>
          </a:prstGeom>
        </p:spPr>
      </p:pic>
      <p:sp>
        <p:nvSpPr>
          <p:cNvPr id="7" name="TextBox 6">
            <a:extLst>
              <a:ext uri="{FF2B5EF4-FFF2-40B4-BE49-F238E27FC236}">
                <a16:creationId xmlns:a16="http://schemas.microsoft.com/office/drawing/2014/main" id="{0EBCE075-B0B6-4CC5-95A1-DB6219784205}"/>
              </a:ext>
            </a:extLst>
          </p:cNvPr>
          <p:cNvSpPr txBox="1"/>
          <p:nvPr/>
        </p:nvSpPr>
        <p:spPr>
          <a:xfrm>
            <a:off x="9514168" y="4098751"/>
            <a:ext cx="1554997"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Wood Pole </a:t>
            </a:r>
          </a:p>
        </p:txBody>
      </p:sp>
      <p:sp>
        <p:nvSpPr>
          <p:cNvPr id="8" name="TextBox 7">
            <a:extLst>
              <a:ext uri="{FF2B5EF4-FFF2-40B4-BE49-F238E27FC236}">
                <a16:creationId xmlns:a16="http://schemas.microsoft.com/office/drawing/2014/main" id="{0EBCE075-B0B6-4CC5-95A1-DB6219784205}"/>
              </a:ext>
            </a:extLst>
          </p:cNvPr>
          <p:cNvSpPr txBox="1"/>
          <p:nvPr/>
        </p:nvSpPr>
        <p:spPr>
          <a:xfrm>
            <a:off x="7034382" y="5800988"/>
            <a:ext cx="1900843"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Street Light Pole</a:t>
            </a:r>
          </a:p>
        </p:txBody>
      </p:sp>
      <p:sp>
        <p:nvSpPr>
          <p:cNvPr id="6" name="TextBox 5"/>
          <p:cNvSpPr txBox="1"/>
          <p:nvPr/>
        </p:nvSpPr>
        <p:spPr>
          <a:xfrm>
            <a:off x="9252065" y="4468083"/>
            <a:ext cx="2600075" cy="307777"/>
          </a:xfrm>
          <a:prstGeom prst="rect">
            <a:avLst/>
          </a:prstGeom>
          <a:noFill/>
        </p:spPr>
        <p:txBody>
          <a:bodyPr wrap="square" rtlCol="0">
            <a:spAutoFit/>
          </a:bodyPr>
          <a:lstStyle/>
          <a:p>
            <a:r>
              <a:rPr lang="en-US" sz="1400" dirty="0">
                <a:solidFill>
                  <a:schemeClr val="bg1"/>
                </a:solidFill>
              </a:rPr>
              <a:t>Joseph Ave to </a:t>
            </a:r>
            <a:r>
              <a:rPr lang="en-US" sz="1400" dirty="0" smtClean="0">
                <a:solidFill>
                  <a:schemeClr val="bg1"/>
                </a:solidFill>
              </a:rPr>
              <a:t>Hudson Ave</a:t>
            </a:r>
            <a:endParaRPr lang="en-US" sz="1400" dirty="0">
              <a:solidFill>
                <a:schemeClr val="bg1"/>
              </a:solidFill>
            </a:endParaRPr>
          </a:p>
        </p:txBody>
      </p:sp>
      <p:sp>
        <p:nvSpPr>
          <p:cNvPr id="10" name="TextBox 9"/>
          <p:cNvSpPr txBox="1"/>
          <p:nvPr/>
        </p:nvSpPr>
        <p:spPr>
          <a:xfrm>
            <a:off x="6372980" y="6276744"/>
            <a:ext cx="3433156" cy="307777"/>
          </a:xfrm>
          <a:prstGeom prst="rect">
            <a:avLst/>
          </a:prstGeom>
          <a:noFill/>
        </p:spPr>
        <p:txBody>
          <a:bodyPr wrap="square" rtlCol="0">
            <a:spAutoFit/>
          </a:bodyPr>
          <a:lstStyle/>
          <a:p>
            <a:pPr algn="ctr"/>
            <a:r>
              <a:rPr lang="en-US" sz="1400" dirty="0">
                <a:solidFill>
                  <a:schemeClr val="bg1"/>
                </a:solidFill>
              </a:rPr>
              <a:t>Remington St to Joseph </a:t>
            </a:r>
            <a:r>
              <a:rPr lang="en-US" sz="1400" dirty="0" smtClean="0">
                <a:solidFill>
                  <a:schemeClr val="bg1"/>
                </a:solidFill>
              </a:rPr>
              <a:t>Ave</a:t>
            </a:r>
            <a:endParaRPr lang="en-US" sz="1400" dirty="0">
              <a:solidFill>
                <a:schemeClr val="bg1"/>
              </a:solidFill>
            </a:endParaRPr>
          </a:p>
        </p:txBody>
      </p:sp>
    </p:spTree>
    <p:extLst>
      <p:ext uri="{BB962C8B-B14F-4D97-AF65-F5344CB8AC3E}">
        <p14:creationId xmlns:p14="http://schemas.microsoft.com/office/powerpoint/2010/main" val="83358963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280690" y="216329"/>
            <a:ext cx="6825227" cy="1707226"/>
          </a:xfrm>
        </p:spPr>
        <p:txBody>
          <a:bodyPr vert="horz" lIns="91440" tIns="45720" rIns="91440" bIns="45720" rtlCol="0" anchor="t">
            <a:normAutofit/>
          </a:bodyPr>
          <a:lstStyle/>
          <a:p>
            <a:r>
              <a:rPr lang="en-US" sz="3600" b="1" u="sng" dirty="0">
                <a:solidFill>
                  <a:schemeClr val="tx1"/>
                </a:solidFill>
                <a:latin typeface="Arial" panose="020B0604020202020204" pitchFamily="34" charset="0"/>
                <a:cs typeface="Arial" panose="020B0604020202020204" pitchFamily="34" charset="0"/>
              </a:rPr>
              <a:t>Street Trees </a:t>
            </a:r>
            <a:r>
              <a:rPr lang="en-US" sz="4000" b="1" u="sng" spc="-200" dirty="0">
                <a:solidFill>
                  <a:schemeClr val="tx1"/>
                </a:solidFill>
                <a:latin typeface="Arial" panose="020B0604020202020204" pitchFamily="34" charset="0"/>
                <a:cs typeface="Arial" panose="020B0604020202020204" pitchFamily="34" charset="0"/>
              </a:rPr>
              <a:t/>
            </a:r>
            <a:br>
              <a:rPr lang="en-US" sz="4000" b="1" u="sng" spc="-200" dirty="0">
                <a:solidFill>
                  <a:schemeClr val="tx1"/>
                </a:solidFill>
                <a:latin typeface="Arial" panose="020B0604020202020204" pitchFamily="34" charset="0"/>
                <a:cs typeface="Arial" panose="020B0604020202020204" pitchFamily="34" charset="0"/>
              </a:rPr>
            </a:br>
            <a:r>
              <a:rPr lang="en-US" sz="2800" b="1" dirty="0">
                <a:solidFill>
                  <a:srgbClr val="EF7A24"/>
                </a:solidFill>
                <a:latin typeface="Arial" panose="020B0604020202020204" pitchFamily="34" charset="0"/>
                <a:cs typeface="Arial" panose="020B0604020202020204" pitchFamily="34" charset="0"/>
              </a:rPr>
              <a:t>Planting in the public Right-of-Way</a:t>
            </a:r>
            <a:endParaRPr lang="en-US" sz="2800" u="sng" spc="-200" dirty="0">
              <a:latin typeface="Arial" panose="020B0604020202020204" pitchFamily="34" charset="0"/>
              <a:cs typeface="Arial" panose="020B0604020202020204" pitchFamily="34" charset="0"/>
            </a:endParaRPr>
          </a:p>
        </p:txBody>
      </p:sp>
      <p:pic>
        <p:nvPicPr>
          <p:cNvPr id="8" name="Picture 7" descr="The Magic of Tree-Lined Streets — Strong Town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56763" y="2497082"/>
            <a:ext cx="4486781" cy="2989318"/>
          </a:xfrm>
          <a:prstGeom prst="rect">
            <a:avLst/>
          </a:prstGeom>
          <a:ln>
            <a:noFill/>
          </a:ln>
          <a:effectLst>
            <a:outerShdw blurRad="292100" dist="139700" dir="2700000" algn="tl" rotWithShape="0">
              <a:srgbClr val="333333">
                <a:alpha val="65000"/>
              </a:srgbClr>
            </a:outerShdw>
          </a:effectLst>
        </p:spPr>
      </p:pic>
      <p:sp>
        <p:nvSpPr>
          <p:cNvPr id="16" name="Text Placeholder 6"/>
          <p:cNvSpPr txBox="1">
            <a:spLocks/>
          </p:cNvSpPr>
          <p:nvPr/>
        </p:nvSpPr>
        <p:spPr>
          <a:xfrm>
            <a:off x="280690" y="2497081"/>
            <a:ext cx="6533066" cy="4065643"/>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pPr marL="60325">
              <a:buClr>
                <a:schemeClr val="accent3"/>
              </a:buClr>
              <a:buSzPct val="100000"/>
              <a:defRPr/>
            </a:pPr>
            <a:r>
              <a:rPr lang="en-US" altLang="en-US" sz="2600" b="1" u="sng" dirty="0">
                <a:solidFill>
                  <a:srgbClr val="0070C0"/>
                </a:solidFill>
                <a:latin typeface="Arial" panose="020B0604020202020204" pitchFamily="34" charset="0"/>
                <a:cs typeface="Arial" panose="020B0604020202020204" pitchFamily="34" charset="0"/>
              </a:rPr>
              <a:t>City Tree Planting</a:t>
            </a:r>
          </a:p>
          <a:p>
            <a:pPr marL="339725" indent="-279400">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After most of the improvements have been made a new street tree may be planted in front of your home within the City’s public Right-of-Way </a:t>
            </a:r>
          </a:p>
          <a:p>
            <a:pPr marL="60325">
              <a:buClr>
                <a:schemeClr val="accent3"/>
              </a:buClr>
              <a:buSzPct val="100000"/>
              <a:defRPr/>
            </a:pPr>
            <a:endParaRPr lang="en-US" altLang="en-US" sz="2000" b="1" dirty="0">
              <a:solidFill>
                <a:schemeClr val="bg1"/>
              </a:solidFill>
              <a:latin typeface="Arial" panose="020B0604020202020204" pitchFamily="34" charset="0"/>
              <a:cs typeface="Arial" panose="020B0604020202020204" pitchFamily="34" charset="0"/>
            </a:endParaRPr>
          </a:p>
          <a:p>
            <a:pPr marL="339725" indent="-279400">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City Forestry Division will be responsible for the care and maintenance of the new street trees  </a:t>
            </a:r>
          </a:p>
        </p:txBody>
      </p:sp>
      <p:sp>
        <p:nvSpPr>
          <p:cNvPr id="6" name="Rounded Rectangle 5"/>
          <p:cNvSpPr/>
          <p:nvPr/>
        </p:nvSpPr>
        <p:spPr>
          <a:xfrm>
            <a:off x="6796531" y="363359"/>
            <a:ext cx="5047013" cy="1413165"/>
          </a:xfrm>
          <a:prstGeom prst="roundRect">
            <a:avLst/>
          </a:prstGeom>
          <a:solidFill>
            <a:schemeClr val="accent1">
              <a:lumMod val="40000"/>
              <a:lumOff val="60000"/>
            </a:schemeClr>
          </a:soli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1">
                    <a:lumMod val="50000"/>
                  </a:schemeClr>
                </a:solidFill>
                <a:latin typeface="Arial" panose="020B0604020202020204" pitchFamily="34" charset="0"/>
                <a:cs typeface="Arial" panose="020B0604020202020204" pitchFamily="34" charset="0"/>
              </a:rPr>
              <a:t>Contact the Project Manager </a:t>
            </a:r>
            <a:r>
              <a:rPr lang="en-US" b="1" dirty="0" smtClean="0">
                <a:solidFill>
                  <a:schemeClr val="accent1">
                    <a:lumMod val="50000"/>
                  </a:schemeClr>
                </a:solidFill>
                <a:latin typeface="Arial" panose="020B0604020202020204" pitchFamily="34" charset="0"/>
                <a:cs typeface="Arial" panose="020B0604020202020204" pitchFamily="34" charset="0"/>
              </a:rPr>
              <a:t>if you do not want a tree planted in front of your home or to </a:t>
            </a:r>
            <a:r>
              <a:rPr lang="en-US" b="1" dirty="0">
                <a:solidFill>
                  <a:schemeClr val="accent1">
                    <a:lumMod val="50000"/>
                  </a:schemeClr>
                </a:solidFill>
                <a:latin typeface="Arial" panose="020B0604020202020204" pitchFamily="34" charset="0"/>
                <a:cs typeface="Arial" panose="020B0604020202020204" pitchFamily="34" charset="0"/>
              </a:rPr>
              <a:t>request a tree </a:t>
            </a:r>
            <a:r>
              <a:rPr lang="en-US" b="1" dirty="0" smtClean="0">
                <a:solidFill>
                  <a:schemeClr val="accent1">
                    <a:lumMod val="50000"/>
                  </a:schemeClr>
                </a:solidFill>
                <a:latin typeface="Arial" panose="020B0604020202020204" pitchFamily="34" charset="0"/>
                <a:cs typeface="Arial" panose="020B0604020202020204" pitchFamily="34" charset="0"/>
              </a:rPr>
              <a:t>planting in </a:t>
            </a:r>
            <a:r>
              <a:rPr lang="en-US" b="1" dirty="0">
                <a:solidFill>
                  <a:schemeClr val="accent1">
                    <a:lumMod val="50000"/>
                  </a:schemeClr>
                </a:solidFill>
                <a:latin typeface="Arial" panose="020B0604020202020204" pitchFamily="34" charset="0"/>
                <a:cs typeface="Arial" panose="020B0604020202020204" pitchFamily="34" charset="0"/>
              </a:rPr>
              <a:t>the public right-of-way</a:t>
            </a:r>
          </a:p>
        </p:txBody>
      </p:sp>
    </p:spTree>
    <p:extLst>
      <p:ext uri="{BB962C8B-B14F-4D97-AF65-F5344CB8AC3E}">
        <p14:creationId xmlns:p14="http://schemas.microsoft.com/office/powerpoint/2010/main" val="397646765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2" name="Title 1">
            <a:extLst>
              <a:ext uri="{FF2B5EF4-FFF2-40B4-BE49-F238E27FC236}">
                <a16:creationId xmlns:a16="http://schemas.microsoft.com/office/drawing/2014/main" id="{BF0876CB-77C0-47A3-8A69-49C45C048602}"/>
              </a:ext>
            </a:extLst>
          </p:cNvPr>
          <p:cNvSpPr txBox="1">
            <a:spLocks/>
          </p:cNvSpPr>
          <p:nvPr/>
        </p:nvSpPr>
        <p:spPr>
          <a:xfrm>
            <a:off x="393431" y="247467"/>
            <a:ext cx="7474172" cy="758374"/>
          </a:xfrm>
          <a:prstGeom prst="rect">
            <a:avLst/>
          </a:prstGeom>
          <a:ln>
            <a:noFill/>
          </a:ln>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u="sng" dirty="0" smtClean="0">
                <a:solidFill>
                  <a:schemeClr val="tx1"/>
                </a:solidFill>
                <a:latin typeface="Arial" panose="020B0604020202020204" pitchFamily="34" charset="0"/>
                <a:cs typeface="Arial" panose="020B0604020202020204" pitchFamily="34" charset="0"/>
              </a:rPr>
              <a:t>Format</a:t>
            </a:r>
            <a:r>
              <a:rPr lang="en-US" sz="3600" b="1" u="sng" spc="-200" dirty="0" smtClean="0">
                <a:solidFill>
                  <a:schemeClr val="tx1"/>
                </a:solidFill>
                <a:latin typeface="Arial" panose="020B0604020202020204" pitchFamily="34" charset="0"/>
                <a:cs typeface="Arial" panose="020B0604020202020204" pitchFamily="34" charset="0"/>
              </a:rPr>
              <a:t> of </a:t>
            </a:r>
            <a:r>
              <a:rPr lang="en-US" sz="3600" b="1" u="sng" dirty="0" smtClean="0">
                <a:solidFill>
                  <a:schemeClr val="tx1"/>
                </a:solidFill>
                <a:latin typeface="Arial" panose="020B0604020202020204" pitchFamily="34" charset="0"/>
                <a:cs typeface="Arial" panose="020B0604020202020204" pitchFamily="34" charset="0"/>
              </a:rPr>
              <a:t>Zoom</a:t>
            </a:r>
            <a:r>
              <a:rPr lang="en-US" sz="3600" b="1" u="sng" spc="-200" dirty="0" smtClean="0">
                <a:solidFill>
                  <a:schemeClr val="tx1"/>
                </a:solidFill>
                <a:latin typeface="Arial" panose="020B0604020202020204" pitchFamily="34" charset="0"/>
                <a:cs typeface="Arial" panose="020B0604020202020204" pitchFamily="34" charset="0"/>
              </a:rPr>
              <a:t> Webinar</a:t>
            </a:r>
            <a:endParaRPr lang="en-US" sz="3600" b="1" u="sng" spc="-200" dirty="0">
              <a:solidFill>
                <a:schemeClr val="tx1"/>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4BB87528-E522-4138-85CE-66ED7551DD62}"/>
              </a:ext>
            </a:extLst>
          </p:cNvPr>
          <p:cNvSpPr txBox="1">
            <a:spLocks/>
          </p:cNvSpPr>
          <p:nvPr/>
        </p:nvSpPr>
        <p:spPr>
          <a:xfrm>
            <a:off x="393431" y="2496710"/>
            <a:ext cx="10963130" cy="3774881"/>
          </a:xfrm>
          <a:prstGeom prst="rect">
            <a:avLst/>
          </a:prstGeom>
        </p:spPr>
        <p:txBody>
          <a:bodyPr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a:spcBef>
                <a:spcPts val="0"/>
              </a:spcBef>
              <a:spcAft>
                <a:spcPts val="800"/>
              </a:spcAft>
              <a:buClr>
                <a:schemeClr val="accent3"/>
              </a:buClr>
            </a:pPr>
            <a:r>
              <a:rPr lang="en-US" altLang="en-US" b="1" u="sng" dirty="0">
                <a:solidFill>
                  <a:srgbClr val="0070C0"/>
                </a:solidFill>
                <a:latin typeface="Arial" panose="020B0604020202020204" pitchFamily="34" charset="0"/>
                <a:cs typeface="Arial" panose="020B0604020202020204" pitchFamily="34" charset="0"/>
              </a:rPr>
              <a:t>Attendance</a:t>
            </a:r>
            <a:r>
              <a:rPr lang="en-US" altLang="en-US" b="1" dirty="0">
                <a:solidFill>
                  <a:srgbClr val="0070C0"/>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Please use the </a:t>
            </a:r>
            <a:r>
              <a:rPr lang="en-US" altLang="en-US" b="1" dirty="0">
                <a:solidFill>
                  <a:srgbClr val="0070C0"/>
                </a:solidFill>
                <a:latin typeface="Arial" panose="020B0604020202020204" pitchFamily="34" charset="0"/>
                <a:cs typeface="Arial" panose="020B0604020202020204" pitchFamily="34" charset="0"/>
              </a:rPr>
              <a:t>“chat”        </a:t>
            </a:r>
            <a:r>
              <a:rPr lang="en-US" altLang="en-US" b="1" dirty="0">
                <a:solidFill>
                  <a:schemeClr val="bg1"/>
                </a:solidFill>
                <a:latin typeface="Arial" panose="020B0604020202020204" pitchFamily="34" charset="0"/>
                <a:cs typeface="Arial" panose="020B0604020202020204" pitchFamily="34" charset="0"/>
              </a:rPr>
              <a:t>feature to provide your name and address</a:t>
            </a:r>
            <a:r>
              <a:rPr lang="en-US" altLang="en-US" b="1" dirty="0" smtClean="0">
                <a:solidFill>
                  <a:schemeClr val="bg1"/>
                </a:solidFill>
                <a:latin typeface="Arial" panose="020B0604020202020204" pitchFamily="34" charset="0"/>
                <a:cs typeface="Arial" panose="020B0604020202020204" pitchFamily="34" charset="0"/>
              </a:rPr>
              <a:t>.</a:t>
            </a:r>
          </a:p>
          <a:p>
            <a:pPr marL="0" indent="0">
              <a:spcBef>
                <a:spcPts val="0"/>
              </a:spcBef>
              <a:spcAft>
                <a:spcPts val="800"/>
              </a:spcAft>
              <a:buClr>
                <a:schemeClr val="accent3"/>
              </a:buClr>
              <a:buNone/>
            </a:pPr>
            <a:endParaRPr lang="en-US" altLang="en-US" b="1" dirty="0">
              <a:solidFill>
                <a:schemeClr val="bg1"/>
              </a:solidFill>
              <a:latin typeface="Arial" panose="020B0604020202020204" pitchFamily="34" charset="0"/>
              <a:cs typeface="Arial" panose="020B0604020202020204" pitchFamily="34" charset="0"/>
            </a:endParaRPr>
          </a:p>
          <a:p>
            <a:pPr>
              <a:spcBef>
                <a:spcPts val="0"/>
              </a:spcBef>
              <a:spcAft>
                <a:spcPts val="800"/>
              </a:spcAft>
              <a:buClr>
                <a:schemeClr val="accent3"/>
              </a:buClr>
            </a:pPr>
            <a:r>
              <a:rPr lang="en-US" altLang="en-US" b="1" u="sng" dirty="0">
                <a:solidFill>
                  <a:srgbClr val="0070C0"/>
                </a:solidFill>
                <a:latin typeface="Arial" panose="020B0604020202020204" pitchFamily="34" charset="0"/>
                <a:cs typeface="Arial" panose="020B0604020202020204" pitchFamily="34" charset="0"/>
              </a:rPr>
              <a:t>Questions</a:t>
            </a:r>
            <a:r>
              <a:rPr lang="en-US" altLang="en-US" b="1" dirty="0">
                <a:solidFill>
                  <a:srgbClr val="0070C0"/>
                </a:solidFill>
                <a:latin typeface="Arial" panose="020B0604020202020204" pitchFamily="34" charset="0"/>
                <a:cs typeface="Arial" panose="020B0604020202020204" pitchFamily="34" charset="0"/>
              </a:rPr>
              <a:t>:</a:t>
            </a:r>
            <a:r>
              <a:rPr lang="en-US" altLang="en-US" b="1" dirty="0">
                <a:solidFill>
                  <a:schemeClr val="bg1"/>
                </a:solidFill>
                <a:latin typeface="Arial" panose="020B0604020202020204" pitchFamily="34" charset="0"/>
                <a:cs typeface="Arial" panose="020B0604020202020204" pitchFamily="34" charset="0"/>
              </a:rPr>
              <a:t>  Meeting participants will be muted during the presentation. </a:t>
            </a:r>
            <a:r>
              <a:rPr lang="en-US" altLang="en-US" b="1" dirty="0" smtClean="0">
                <a:solidFill>
                  <a:schemeClr val="bg1"/>
                </a:solidFill>
                <a:latin typeface="Arial" panose="020B0604020202020204" pitchFamily="34" charset="0"/>
                <a:cs typeface="Arial" panose="020B0604020202020204" pitchFamily="34" charset="0"/>
              </a:rPr>
              <a:t>Questions </a:t>
            </a:r>
            <a:r>
              <a:rPr lang="en-US" altLang="en-US" b="1" dirty="0">
                <a:solidFill>
                  <a:schemeClr val="bg1"/>
                </a:solidFill>
                <a:latin typeface="Arial" panose="020B0604020202020204" pitchFamily="34" charset="0"/>
                <a:cs typeface="Arial" panose="020B0604020202020204" pitchFamily="34" charset="0"/>
              </a:rPr>
              <a:t>will be addressed at the end of the presentation</a:t>
            </a:r>
            <a:r>
              <a:rPr lang="en-US" altLang="en-US" b="1" dirty="0" smtClean="0">
                <a:solidFill>
                  <a:schemeClr val="bg1"/>
                </a:solidFill>
                <a:latin typeface="Arial" panose="020B0604020202020204" pitchFamily="34" charset="0"/>
                <a:cs typeface="Arial" panose="020B0604020202020204" pitchFamily="34" charset="0"/>
              </a:rPr>
              <a:t>.</a:t>
            </a:r>
          </a:p>
          <a:p>
            <a:pPr marL="347472" indent="-347472">
              <a:spcBef>
                <a:spcPts val="0"/>
              </a:spcBef>
              <a:spcAft>
                <a:spcPts val="800"/>
              </a:spcAft>
              <a:buClr>
                <a:schemeClr val="accent3"/>
              </a:buClr>
              <a:buNone/>
            </a:pPr>
            <a:endParaRPr lang="en-US" altLang="en-US" b="1" dirty="0">
              <a:solidFill>
                <a:schemeClr val="bg1"/>
              </a:solidFill>
              <a:latin typeface="Arial" panose="020B0604020202020204" pitchFamily="34" charset="0"/>
              <a:cs typeface="Arial" panose="020B0604020202020204" pitchFamily="34" charset="0"/>
            </a:endParaRPr>
          </a:p>
          <a:p>
            <a:pPr>
              <a:spcBef>
                <a:spcPts val="0"/>
              </a:spcBef>
              <a:spcAft>
                <a:spcPts val="800"/>
              </a:spcAft>
              <a:buClr>
                <a:schemeClr val="accent3"/>
              </a:buClr>
            </a:pPr>
            <a:r>
              <a:rPr lang="en-US" altLang="en-US" b="1" u="sng" dirty="0" smtClean="0">
                <a:solidFill>
                  <a:srgbClr val="0070C0"/>
                </a:solidFill>
                <a:latin typeface="Arial" panose="020B0604020202020204" pitchFamily="34" charset="0"/>
                <a:cs typeface="Arial" panose="020B0604020202020204" pitchFamily="34" charset="0"/>
              </a:rPr>
              <a:t>Consent:</a:t>
            </a:r>
            <a:r>
              <a:rPr lang="en-US" altLang="en-US" b="1" dirty="0" smtClean="0">
                <a:solidFill>
                  <a:schemeClr val="bg1"/>
                </a:solidFill>
                <a:latin typeface="Arial" panose="020B0604020202020204" pitchFamily="34" charset="0"/>
                <a:cs typeface="Arial" panose="020B0604020202020204" pitchFamily="34" charset="0"/>
              </a:rPr>
              <a:t> Attendees consent to the audio recording of this meeting for the purpose of project documentation.</a:t>
            </a:r>
            <a:endParaRPr lang="en-US" altLang="en-US" b="1" dirty="0">
              <a:solidFill>
                <a:schemeClr val="bg1"/>
              </a:solidFill>
              <a:latin typeface="Arial" panose="020B0604020202020204" pitchFamily="34" charset="0"/>
              <a:cs typeface="Arial" panose="020B0604020202020204" pitchFamily="34" charset="0"/>
            </a:endParaRPr>
          </a:p>
          <a:p>
            <a:pPr>
              <a:spcBef>
                <a:spcPts val="0"/>
              </a:spcBef>
            </a:pPr>
            <a:endParaRPr lang="en-US" alt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8644" y="2880351"/>
            <a:ext cx="429370" cy="365760"/>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l="1229" t="3422" r="1191" b="2629"/>
          <a:stretch/>
        </p:blipFill>
        <p:spPr>
          <a:xfrm>
            <a:off x="6811232" y="389356"/>
            <a:ext cx="2305050" cy="1404939"/>
          </a:xfrm>
          <a:prstGeom prst="rect">
            <a:avLst/>
          </a:prstGeom>
        </p:spPr>
      </p:pic>
    </p:spTree>
    <p:extLst>
      <p:ext uri="{BB962C8B-B14F-4D97-AF65-F5344CB8AC3E}">
        <p14:creationId xmlns:p14="http://schemas.microsoft.com/office/powerpoint/2010/main" val="3850377099"/>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280690" y="464529"/>
            <a:ext cx="6825227" cy="1707226"/>
          </a:xfrm>
        </p:spPr>
        <p:txBody>
          <a:bodyPr vert="horz" lIns="91440" tIns="45720" rIns="91440" bIns="45720" rtlCol="0" anchor="t">
            <a:normAutofit/>
          </a:bodyPr>
          <a:lstStyle/>
          <a:p>
            <a:r>
              <a:rPr lang="en-US" sz="3600" b="1" u="sng" dirty="0">
                <a:solidFill>
                  <a:schemeClr val="tx1"/>
                </a:solidFill>
                <a:latin typeface="Arial" panose="020B0604020202020204" pitchFamily="34" charset="0"/>
                <a:cs typeface="Arial" panose="020B0604020202020204" pitchFamily="34" charset="0"/>
              </a:rPr>
              <a:t>Street Trees </a:t>
            </a:r>
            <a:r>
              <a:rPr lang="en-US" sz="4000" b="1" u="sng" spc="-200" dirty="0">
                <a:solidFill>
                  <a:schemeClr val="tx1"/>
                </a:solidFill>
                <a:latin typeface="Arial" panose="020B0604020202020204" pitchFamily="34" charset="0"/>
                <a:cs typeface="Arial" panose="020B0604020202020204" pitchFamily="34" charset="0"/>
              </a:rPr>
              <a:t/>
            </a:r>
            <a:br>
              <a:rPr lang="en-US" sz="4000" b="1" u="sng" spc="-200" dirty="0">
                <a:solidFill>
                  <a:schemeClr val="tx1"/>
                </a:solidFill>
                <a:latin typeface="Arial" panose="020B0604020202020204" pitchFamily="34" charset="0"/>
                <a:cs typeface="Arial" panose="020B0604020202020204" pitchFamily="34" charset="0"/>
              </a:rPr>
            </a:br>
            <a:r>
              <a:rPr lang="en-US" sz="2800" b="1" dirty="0">
                <a:solidFill>
                  <a:srgbClr val="EF7A24"/>
                </a:solidFill>
                <a:latin typeface="Arial" panose="020B0604020202020204" pitchFamily="34" charset="0"/>
                <a:cs typeface="Arial" panose="020B0604020202020204" pitchFamily="34" charset="0"/>
              </a:rPr>
              <a:t>Removals in the public Right-of-Way</a:t>
            </a:r>
            <a:endParaRPr lang="en-US" sz="2800" u="sng" spc="-200" dirty="0">
              <a:latin typeface="Arial" panose="020B0604020202020204" pitchFamily="34" charset="0"/>
              <a:cs typeface="Arial" panose="020B0604020202020204" pitchFamily="34" charset="0"/>
            </a:endParaRPr>
          </a:p>
        </p:txBody>
      </p:sp>
      <p:sp>
        <p:nvSpPr>
          <p:cNvPr id="13316" name="Text Placeholder 6"/>
          <p:cNvSpPr>
            <a:spLocks noGrp="1"/>
          </p:cNvSpPr>
          <p:nvPr>
            <p:ph type="body" sz="half" idx="2"/>
          </p:nvPr>
        </p:nvSpPr>
        <p:spPr>
          <a:xfrm>
            <a:off x="280690" y="2293821"/>
            <a:ext cx="9553266" cy="4140722"/>
          </a:xfrm>
        </p:spPr>
        <p:txBody>
          <a:bodyPr vert="horz" lIns="91440" tIns="45720" rIns="91440" bIns="45720" rtlCol="0">
            <a:normAutofit fontScale="92500" lnSpcReduction="10000"/>
          </a:bodyPr>
          <a:lstStyle/>
          <a:p>
            <a:pPr marL="60325">
              <a:buClr>
                <a:schemeClr val="accent3"/>
              </a:buClr>
              <a:buSzPct val="100000"/>
              <a:defRPr/>
            </a:pPr>
            <a:r>
              <a:rPr lang="en-US" altLang="en-US" sz="2800" b="1" u="sng" dirty="0">
                <a:solidFill>
                  <a:srgbClr val="0070C0"/>
                </a:solidFill>
                <a:latin typeface="Arial" panose="020B0604020202020204" pitchFamily="34" charset="0"/>
                <a:cs typeface="Arial" panose="020B0604020202020204" pitchFamily="34" charset="0"/>
              </a:rPr>
              <a:t>City Tree Removal</a:t>
            </a:r>
            <a:r>
              <a:rPr lang="en-US" altLang="en-US" sz="2000" b="1" dirty="0">
                <a:solidFill>
                  <a:srgbClr val="0070C0"/>
                </a:solidFill>
                <a:latin typeface="Arial" panose="020B0604020202020204" pitchFamily="34" charset="0"/>
                <a:cs typeface="Arial" panose="020B0604020202020204" pitchFamily="34" charset="0"/>
              </a:rPr>
              <a:t> </a:t>
            </a:r>
          </a:p>
          <a:p>
            <a:pPr marL="60325">
              <a:buClr>
                <a:schemeClr val="accent3"/>
              </a:buClr>
              <a:buSzPct val="100000"/>
              <a:defRPr/>
            </a:pPr>
            <a:r>
              <a:rPr lang="en-US" altLang="en-US" sz="2200" b="1" dirty="0">
                <a:solidFill>
                  <a:schemeClr val="bg1"/>
                </a:solidFill>
                <a:latin typeface="Arial" panose="020B0604020202020204" pitchFamily="34" charset="0"/>
                <a:cs typeface="Arial" panose="020B0604020202020204" pitchFamily="34" charset="0"/>
              </a:rPr>
              <a:t>will only occur under the following circumstances: </a:t>
            </a:r>
          </a:p>
          <a:p>
            <a:pPr marL="60325">
              <a:buClr>
                <a:schemeClr val="accent3"/>
              </a:buClr>
              <a:buSzPct val="100000"/>
              <a:defRPr/>
            </a:pPr>
            <a:endParaRPr lang="en-US" altLang="en-US" sz="2200" b="1" dirty="0">
              <a:solidFill>
                <a:schemeClr val="bg1"/>
              </a:solidFill>
              <a:latin typeface="Arial" panose="020B0604020202020204" pitchFamily="34" charset="0"/>
              <a:cs typeface="Arial" panose="020B0604020202020204" pitchFamily="34" charset="0"/>
            </a:endParaRPr>
          </a:p>
          <a:p>
            <a:pPr marL="339725" indent="-279400">
              <a:buClr>
                <a:schemeClr val="accent3"/>
              </a:buClr>
              <a:buSzPct val="100000"/>
              <a:buFont typeface="Wingdings 3" charset="2"/>
              <a:buChar char=""/>
              <a:defRPr/>
            </a:pPr>
            <a:r>
              <a:rPr lang="en-US" altLang="en-US" sz="2200" b="1" dirty="0">
                <a:solidFill>
                  <a:schemeClr val="accent3"/>
                </a:solidFill>
                <a:latin typeface="Arial" panose="020B0604020202020204" pitchFamily="34" charset="0"/>
                <a:cs typeface="Arial" panose="020B0604020202020204" pitchFamily="34" charset="0"/>
              </a:rPr>
              <a:t>Public Safety:</a:t>
            </a:r>
            <a:r>
              <a:rPr lang="en-US" altLang="en-US" sz="2200" b="1" dirty="0">
                <a:solidFill>
                  <a:schemeClr val="bg1"/>
                </a:solidFill>
                <a:latin typeface="Arial" panose="020B0604020202020204" pitchFamily="34" charset="0"/>
                <a:cs typeface="Arial" panose="020B0604020202020204" pitchFamily="34" charset="0"/>
              </a:rPr>
              <a:t> When a hazard constitutes removal of more than 50 percent of the live crown or when the structural integrity of the tree is undermined to the point that it is susceptible to wind fall</a:t>
            </a:r>
          </a:p>
          <a:p>
            <a:pPr marL="60325">
              <a:buClr>
                <a:schemeClr val="accent3"/>
              </a:buClr>
              <a:buSzPct val="100000"/>
              <a:defRPr/>
            </a:pPr>
            <a:endParaRPr lang="en-US" altLang="en-US" sz="1300" b="1" dirty="0">
              <a:solidFill>
                <a:schemeClr val="bg1"/>
              </a:solidFill>
              <a:latin typeface="Arial" panose="020B0604020202020204" pitchFamily="34" charset="0"/>
              <a:cs typeface="Arial" panose="020B0604020202020204" pitchFamily="34" charset="0"/>
            </a:endParaRPr>
          </a:p>
          <a:p>
            <a:pPr marL="339725" indent="-279400">
              <a:buClr>
                <a:schemeClr val="accent3"/>
              </a:buClr>
              <a:buSzPct val="100000"/>
              <a:buFont typeface="Wingdings 3" charset="2"/>
              <a:buChar char=""/>
              <a:defRPr/>
            </a:pPr>
            <a:r>
              <a:rPr lang="en-US" altLang="en-US" sz="2200" b="1" dirty="0">
                <a:solidFill>
                  <a:schemeClr val="accent3"/>
                </a:solidFill>
                <a:latin typeface="Arial" panose="020B0604020202020204" pitchFamily="34" charset="0"/>
                <a:cs typeface="Arial" panose="020B0604020202020204" pitchFamily="34" charset="0"/>
              </a:rPr>
              <a:t>Urban Forest Health:</a:t>
            </a:r>
            <a:r>
              <a:rPr lang="en-US" altLang="en-US" sz="2200" b="1" dirty="0">
                <a:solidFill>
                  <a:schemeClr val="bg1"/>
                </a:solidFill>
                <a:latin typeface="Arial" panose="020B0604020202020204" pitchFamily="34" charset="0"/>
                <a:cs typeface="Arial" panose="020B0604020202020204" pitchFamily="34" charset="0"/>
              </a:rPr>
              <a:t> When tree disease significantly threatens the health of other city trees</a:t>
            </a:r>
          </a:p>
          <a:p>
            <a:pPr marL="60325">
              <a:buClr>
                <a:schemeClr val="accent3"/>
              </a:buClr>
              <a:buSzPct val="100000"/>
              <a:defRPr/>
            </a:pPr>
            <a:endParaRPr lang="en-US" altLang="en-US" sz="1300" b="1" dirty="0">
              <a:solidFill>
                <a:schemeClr val="bg1"/>
              </a:solidFill>
              <a:latin typeface="Arial" panose="020B0604020202020204" pitchFamily="34" charset="0"/>
              <a:cs typeface="Arial" panose="020B0604020202020204" pitchFamily="34" charset="0"/>
            </a:endParaRPr>
          </a:p>
          <a:p>
            <a:pPr marL="339725" indent="-279400">
              <a:buClr>
                <a:schemeClr val="accent3"/>
              </a:buClr>
              <a:buSzPct val="100000"/>
              <a:buFont typeface="Wingdings 3" charset="2"/>
              <a:buChar char=""/>
              <a:defRPr/>
            </a:pPr>
            <a:r>
              <a:rPr lang="en-US" altLang="en-US" sz="2200" b="1" dirty="0">
                <a:solidFill>
                  <a:schemeClr val="accent3"/>
                </a:solidFill>
                <a:latin typeface="Arial" panose="020B0604020202020204" pitchFamily="34" charset="0"/>
                <a:cs typeface="Arial" panose="020B0604020202020204" pitchFamily="34" charset="0"/>
              </a:rPr>
              <a:t>Fiscal Management:</a:t>
            </a:r>
            <a:r>
              <a:rPr lang="en-US" altLang="en-US" sz="2200" b="1" dirty="0">
                <a:solidFill>
                  <a:schemeClr val="bg1"/>
                </a:solidFill>
                <a:latin typeface="Arial" panose="020B0604020202020204" pitchFamily="34" charset="0"/>
                <a:cs typeface="Arial" panose="020B0604020202020204" pitchFamily="34" charset="0"/>
              </a:rPr>
              <a:t> When tree maintenance practices exceed the value of the tree or maintenance will not prolong the tree's life beyond five years</a:t>
            </a:r>
            <a:endParaRPr lang="en-US" altLang="en-US" sz="2200" dirty="0">
              <a:solidFill>
                <a:schemeClr val="bg1"/>
              </a:solidFill>
              <a:latin typeface="Arial" panose="020B0604020202020204" pitchFamily="34" charset="0"/>
              <a:cs typeface="Arial" panose="020B0604020202020204" pitchFamily="34" charset="0"/>
            </a:endParaRPr>
          </a:p>
          <a:p>
            <a:pPr marL="285750" indent="-228600">
              <a:buClr>
                <a:schemeClr val="accent3"/>
              </a:buClr>
              <a:buFont typeface="Wingdings 3" charset="2"/>
              <a:buChar char=""/>
              <a:defRPr/>
            </a:pP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p:txBody>
      </p:sp>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7515" r="22545"/>
          <a:stretch/>
        </p:blipFill>
        <p:spPr>
          <a:xfrm rot="5400000">
            <a:off x="8900801" y="261319"/>
            <a:ext cx="2427316" cy="2602950"/>
          </a:xfrm>
          <a:prstGeom prst="rect">
            <a:avLst/>
          </a:prstGeom>
        </p:spPr>
      </p:pic>
      <p:sp>
        <p:nvSpPr>
          <p:cNvPr id="7" name="TextBox 6"/>
          <p:cNvSpPr txBox="1"/>
          <p:nvPr/>
        </p:nvSpPr>
        <p:spPr>
          <a:xfrm>
            <a:off x="8356364" y="2776452"/>
            <a:ext cx="3528378" cy="338554"/>
          </a:xfrm>
          <a:prstGeom prst="rect">
            <a:avLst/>
          </a:prstGeom>
          <a:noFill/>
        </p:spPr>
        <p:txBody>
          <a:bodyPr wrap="square" rtlCol="0">
            <a:spAutoFit/>
          </a:bodyPr>
          <a:lstStyle/>
          <a:p>
            <a:r>
              <a:rPr lang="en-US" sz="1600" b="1" dirty="0">
                <a:solidFill>
                  <a:schemeClr val="bg1"/>
                </a:solidFill>
              </a:rPr>
              <a:t>Tree removal at 1013 Joseph Ave</a:t>
            </a:r>
          </a:p>
        </p:txBody>
      </p:sp>
    </p:spTree>
    <p:extLst>
      <p:ext uri="{BB962C8B-B14F-4D97-AF65-F5344CB8AC3E}">
        <p14:creationId xmlns:p14="http://schemas.microsoft.com/office/powerpoint/2010/main" val="2594505067"/>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290583" y="523577"/>
            <a:ext cx="10736904"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Construction Work Zone Traffic Control</a:t>
            </a:r>
            <a:r>
              <a:rPr lang="en-US" sz="4400" u="sng" spc="-200" dirty="0">
                <a:latin typeface="Calibri" panose="020F0502020204030204" pitchFamily="34" charset="0"/>
                <a:cs typeface="Calibri" panose="020F0502020204030204" pitchFamily="34" charset="0"/>
              </a:rPr>
              <a:t/>
            </a:r>
            <a:br>
              <a:rPr lang="en-US" sz="4400" u="sng" spc="-200" dirty="0">
                <a:latin typeface="Calibri" panose="020F0502020204030204" pitchFamily="34" charset="0"/>
                <a:cs typeface="Calibri" panose="020F0502020204030204" pitchFamily="34" charset="0"/>
              </a:rPr>
            </a:br>
            <a:r>
              <a:rPr lang="en-US" sz="3100" b="1" dirty="0">
                <a:solidFill>
                  <a:srgbClr val="EF7A24"/>
                </a:solidFill>
                <a:latin typeface="Arial" panose="020B0604020202020204" pitchFamily="34" charset="0"/>
                <a:cs typeface="Arial" panose="020B0604020202020204" pitchFamily="34" charset="0"/>
              </a:rPr>
              <a:t>Timeframe and Access</a:t>
            </a:r>
            <a:r>
              <a:rPr lang="en-US" sz="4400" u="sng" spc="-200" dirty="0">
                <a:latin typeface="Calibri" panose="020F0502020204030204" pitchFamily="34" charset="0"/>
                <a:cs typeface="Calibri" panose="020F0502020204030204" pitchFamily="34" charset="0"/>
              </a:rPr>
              <a:t/>
            </a:r>
            <a:br>
              <a:rPr lang="en-US" sz="4400" u="sng" spc="-200" dirty="0">
                <a:latin typeface="Calibri" panose="020F0502020204030204" pitchFamily="34" charset="0"/>
                <a:cs typeface="Calibri" panose="020F0502020204030204" pitchFamily="34" charset="0"/>
              </a:rPr>
            </a:br>
            <a:endParaRPr lang="en-US" sz="4400" u="sng" spc="-200" dirty="0">
              <a:latin typeface="Calibri" panose="020F0502020204030204" pitchFamily="34" charset="0"/>
              <a:cs typeface="Calibri" panose="020F0502020204030204" pitchFamily="34" charset="0"/>
            </a:endParaRPr>
          </a:p>
        </p:txBody>
      </p:sp>
      <p:sp>
        <p:nvSpPr>
          <p:cNvPr id="13316" name="Text Placeholder 6"/>
          <p:cNvSpPr>
            <a:spLocks noGrp="1"/>
          </p:cNvSpPr>
          <p:nvPr>
            <p:ph type="body" sz="half" idx="2"/>
          </p:nvPr>
        </p:nvSpPr>
        <p:spPr>
          <a:xfrm>
            <a:off x="290584" y="2309758"/>
            <a:ext cx="5299835" cy="4004545"/>
          </a:xfrm>
        </p:spPr>
        <p:txBody>
          <a:bodyPr vert="horz" lIns="91440" tIns="45720" rIns="91440" bIns="45720" rtlCol="0">
            <a:normAutofit/>
          </a:bodyPr>
          <a:lstStyle/>
          <a:p>
            <a:pPr marL="347663" lvl="0" indent="-290513">
              <a:buClr>
                <a:srgbClr val="EF7A24"/>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Construction is anticipated to last approximately </a:t>
            </a:r>
            <a:r>
              <a:rPr lang="en-US" altLang="en-US" sz="2000" b="1" dirty="0">
                <a:solidFill>
                  <a:srgbClr val="0070C0"/>
                </a:solidFill>
                <a:latin typeface="Arial" panose="020B0604020202020204" pitchFamily="34" charset="0"/>
                <a:cs typeface="Arial" panose="020B0604020202020204" pitchFamily="34" charset="0"/>
              </a:rPr>
              <a:t>5 - 6 months</a:t>
            </a:r>
          </a:p>
          <a:p>
            <a:pPr marL="347663" indent="-290513">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Two-way traffic will be maintained with flaggers and daily lane closures when needed</a:t>
            </a:r>
          </a:p>
          <a:p>
            <a:pPr marL="347663" indent="-290513">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Some temporary disruptions will occur during curb and sidewalk replacement at driveways </a:t>
            </a:r>
            <a:r>
              <a:rPr lang="en-US" altLang="en-US" sz="2000" b="1" dirty="0">
                <a:solidFill>
                  <a:srgbClr val="0070C0"/>
                </a:solidFill>
                <a:latin typeface="Arial" panose="020B0604020202020204" pitchFamily="34" charset="0"/>
                <a:cs typeface="Arial" panose="020B0604020202020204" pitchFamily="34" charset="0"/>
              </a:rPr>
              <a:t>(estimated 3 - 5 days)</a:t>
            </a:r>
          </a:p>
          <a:p>
            <a:pPr marL="347663" indent="-290513">
              <a:buClr>
                <a:schemeClr val="accent3"/>
              </a:buClr>
              <a:buSzPct val="100000"/>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Emergency access will be maintained during construction</a:t>
            </a:r>
          </a:p>
          <a:p>
            <a:pPr marL="742950" lvl="1" indent="-228600">
              <a:buFont typeface="Wingdings 3" charset="2"/>
              <a:buChar char=""/>
              <a:defRPr/>
            </a:pPr>
            <a:endParaRPr lang="en-US" altLang="en-US" dirty="0">
              <a:solidFill>
                <a:schemeClr val="bg1"/>
              </a:solidFill>
              <a:latin typeface="Arial" panose="020B0604020202020204" pitchFamily="34" charset="0"/>
              <a:cs typeface="Arial" panose="020B0604020202020204" pitchFamily="34" charset="0"/>
            </a:endParaRPr>
          </a:p>
          <a:p>
            <a:pPr marL="742950" lvl="1" indent="-228600">
              <a:buFont typeface="Wingdings 3" charset="2"/>
              <a:buChar char=""/>
              <a:defRPr/>
            </a:pPr>
            <a:endParaRPr lang="en-US" altLang="en-US" dirty="0">
              <a:solidFill>
                <a:schemeClr val="bg1"/>
              </a:solidFill>
            </a:endParaRPr>
          </a:p>
          <a:p>
            <a:pPr marL="804863" lvl="1" indent="-290513">
              <a:buClr>
                <a:schemeClr val="accent3"/>
              </a:buClr>
              <a:buSzPct val="100000"/>
              <a:buFont typeface="Wingdings 3" charset="2"/>
              <a:buChar char=""/>
              <a:defRPr/>
            </a:pPr>
            <a:endParaRPr lang="en-US" altLang="en-US" sz="2000" b="1" dirty="0">
              <a:solidFill>
                <a:schemeClr val="bg1"/>
              </a:solidFill>
              <a:latin typeface="Calibri" panose="020F0502020204030204" pitchFamily="34" charset="0"/>
              <a:cs typeface="Calibri" panose="020F0502020204030204" pitchFamily="34" charset="0"/>
            </a:endParaRPr>
          </a:p>
          <a:p>
            <a:pPr marL="514350" lvl="1">
              <a:defRPr/>
            </a:pPr>
            <a:endParaRPr lang="en-US" altLang="en-US" dirty="0">
              <a:solidFill>
                <a:schemeClr val="bg1"/>
              </a:solidFill>
              <a:latin typeface="Arial" panose="020B0604020202020204" pitchFamily="34" charset="0"/>
              <a:cs typeface="Arial" panose="020B0604020202020204" pitchFamily="34" charset="0"/>
            </a:endParaRPr>
          </a:p>
          <a:p>
            <a:pPr marL="742950" lvl="1" indent="-228600">
              <a:buClr>
                <a:schemeClr val="accent3"/>
              </a:buClr>
              <a:buFont typeface="Wingdings 3" charset="2"/>
              <a:buChar char=""/>
              <a:defRPr/>
            </a:pP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p:txBody>
      </p:sp>
      <p:sp>
        <p:nvSpPr>
          <p:cNvPr id="7" name="TextBox 6"/>
          <p:cNvSpPr txBox="1"/>
          <p:nvPr/>
        </p:nvSpPr>
        <p:spPr>
          <a:xfrm>
            <a:off x="728307" y="5852638"/>
            <a:ext cx="9480884" cy="923330"/>
          </a:xfrm>
          <a:prstGeom prst="rect">
            <a:avLst/>
          </a:prstGeom>
          <a:solidFill>
            <a:schemeClr val="accent3">
              <a:lumMod val="75000"/>
            </a:schemeClr>
          </a:solidFill>
          <a:ln w="38100">
            <a:solidFill>
              <a:schemeClr val="bg1"/>
            </a:solidFill>
          </a:ln>
        </p:spPr>
        <p:txBody>
          <a:bodyPr wrap="square" rtlCol="0">
            <a:spAutoFit/>
          </a:bodyPr>
          <a:lstStyle/>
          <a:p>
            <a:pPr algn="ctr"/>
            <a:r>
              <a:rPr lang="en-US" b="1" i="1" dirty="0">
                <a:latin typeface="Arial" panose="020B0604020202020204" pitchFamily="34" charset="0"/>
                <a:cs typeface="Arial" panose="020B0604020202020204" pitchFamily="34" charset="0"/>
              </a:rPr>
              <a:t>**If there are known medical emergency access needs at any of the properties within the project limits, please inform the City’s Construction Project Manager so that the appropriate measures are taken to maintain access during construction at all times.**</a:t>
            </a:r>
          </a:p>
        </p:txBody>
      </p:sp>
      <p:pic>
        <p:nvPicPr>
          <p:cNvPr id="19" name="Picture 5">
            <a:extLst>
              <a:ext uri="{FF2B5EF4-FFF2-40B4-BE49-F238E27FC236}">
                <a16:creationId xmlns:a16="http://schemas.microsoft.com/office/drawing/2014/main" id="{C1120D1A-9619-40F3-B2C9-B4560386D8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094" r="3170" b="-1"/>
          <a:stretch/>
        </p:blipFill>
        <p:spPr bwMode="auto">
          <a:xfrm>
            <a:off x="9718594" y="178815"/>
            <a:ext cx="981194" cy="1202135"/>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994370" y="2648629"/>
            <a:ext cx="3844099" cy="2865138"/>
          </a:xfrm>
          <a:prstGeom prst="rect">
            <a:avLst/>
          </a:prstGeom>
          <a:effectLst>
            <a:outerShdw blurRad="50800" dist="38100" dir="2700000" algn="tl" rotWithShape="0">
              <a:prstClr val="black">
                <a:alpha val="40000"/>
              </a:prstClr>
            </a:outerShdw>
          </a:effectLst>
        </p:spPr>
      </p:pic>
      <p:pic>
        <p:nvPicPr>
          <p:cNvPr id="5" name="Picture 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90419" y="1186934"/>
            <a:ext cx="3814333" cy="2842953"/>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0EBCE075-B0B6-4CC5-95A1-DB6219784205}"/>
              </a:ext>
            </a:extLst>
          </p:cNvPr>
          <p:cNvSpPr txBox="1"/>
          <p:nvPr/>
        </p:nvSpPr>
        <p:spPr>
          <a:xfrm>
            <a:off x="8186345" y="3469781"/>
            <a:ext cx="981553"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Milling</a:t>
            </a:r>
          </a:p>
        </p:txBody>
      </p:sp>
      <p:sp>
        <p:nvSpPr>
          <p:cNvPr id="11" name="TextBox 10">
            <a:extLst>
              <a:ext uri="{FF2B5EF4-FFF2-40B4-BE49-F238E27FC236}">
                <a16:creationId xmlns:a16="http://schemas.microsoft.com/office/drawing/2014/main" id="{0EBCE075-B0B6-4CC5-95A1-DB6219784205}"/>
              </a:ext>
            </a:extLst>
          </p:cNvPr>
          <p:cNvSpPr txBox="1"/>
          <p:nvPr/>
        </p:nvSpPr>
        <p:spPr>
          <a:xfrm>
            <a:off x="5717681" y="5301734"/>
            <a:ext cx="1434405"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Resurfacing</a:t>
            </a:r>
          </a:p>
        </p:txBody>
      </p:sp>
      <p:sp>
        <p:nvSpPr>
          <p:cNvPr id="12" name="TextBox 11">
            <a:extLst>
              <a:ext uri="{FF2B5EF4-FFF2-40B4-BE49-F238E27FC236}">
                <a16:creationId xmlns:a16="http://schemas.microsoft.com/office/drawing/2014/main" id="{72A56BD9-50AB-46A7-ABBD-103AF6BC8547}"/>
              </a:ext>
            </a:extLst>
          </p:cNvPr>
          <p:cNvSpPr txBox="1"/>
          <p:nvPr/>
        </p:nvSpPr>
        <p:spPr>
          <a:xfrm>
            <a:off x="8412885" y="4998680"/>
            <a:ext cx="1796306"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Resurfacing</a:t>
            </a:r>
          </a:p>
        </p:txBody>
      </p:sp>
    </p:spTree>
    <p:extLst>
      <p:ext uri="{BB962C8B-B14F-4D97-AF65-F5344CB8AC3E}">
        <p14:creationId xmlns:p14="http://schemas.microsoft.com/office/powerpoint/2010/main" val="374933803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7848" y="5486400"/>
            <a:ext cx="1650775" cy="1371600"/>
          </a:xfrm>
          <a:prstGeom prst="rect">
            <a:avLst/>
          </a:prstGeom>
        </p:spPr>
      </p:pic>
      <mc:AlternateContent xmlns:mc="http://schemas.openxmlformats.org/markup-compatibility/2006">
        <mc:Choice xmlns="" xmlns:aink="http://schemas.microsoft.com/office/drawing/2016/ink" xmlns:p14="http://schemas.microsoft.com/office/powerpoint/2010/main" Requires="p14 aink">
          <p:contentPart p14:bwMode="auto" r:id="rId4">
            <p14:nvContentPartPr>
              <p14:cNvPr id="3" name="Ink 2">
                <a:extLst>
                  <a:ext uri="{FF2B5EF4-FFF2-40B4-BE49-F238E27FC236}">
                    <a16:creationId xmlns:a16="http://schemas.microsoft.com/office/drawing/2014/main" id="{4FBCDC03-06AC-4A52-A95A-9E3E4ED11EF8}"/>
                  </a:ext>
                </a:extLst>
              </p14:cNvPr>
              <p14:cNvContentPartPr/>
              <p14:nvPr/>
            </p14:nvContentPartPr>
            <p14:xfrm>
              <a:off x="1700621" y="-393844"/>
              <a:ext cx="360" cy="360"/>
            </p14:xfrm>
          </p:contentPart>
        </mc:Choice>
        <mc:Fallback>
          <p:pic>
            <p:nvPicPr>
              <p:cNvPr id="3" name="Ink 2">
                <a:extLst>
                  <a:ext uri="{FF2B5EF4-FFF2-40B4-BE49-F238E27FC236}">
                    <a16:creationId xmlns:a16="http://schemas.microsoft.com/office/drawing/2014/main" id="{4FBCDC03-06AC-4A52-A95A-9E3E4ED11EF8}"/>
                  </a:ext>
                </a:extLst>
              </p:cNvPr>
              <p:cNvPicPr/>
              <p:nvPr/>
            </p:nvPicPr>
            <p:blipFill>
              <a:blip r:embed="rId5"/>
              <a:stretch>
                <a:fillRect/>
              </a:stretch>
            </p:blipFill>
            <p:spPr>
              <a:xfrm>
                <a:off x="1691981" y="-447484"/>
                <a:ext cx="18000" cy="10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6">
            <p14:nvContentPartPr>
              <p14:cNvPr id="4" name="Ink 3">
                <a:extLst>
                  <a:ext uri="{FF2B5EF4-FFF2-40B4-BE49-F238E27FC236}">
                    <a16:creationId xmlns:a16="http://schemas.microsoft.com/office/drawing/2014/main" id="{47B1CE8D-198D-4803-BA09-6BBDEB754A95}"/>
                  </a:ext>
                </a:extLst>
              </p14:cNvPr>
              <p14:cNvContentPartPr/>
              <p14:nvPr/>
            </p14:nvContentPartPr>
            <p14:xfrm>
              <a:off x="1159901" y="2024996"/>
              <a:ext cx="360" cy="360"/>
            </p14:xfrm>
          </p:contentPart>
        </mc:Choice>
        <mc:Fallback>
          <p:pic>
            <p:nvPicPr>
              <p:cNvPr id="4" name="Ink 3">
                <a:extLst>
                  <a:ext uri="{FF2B5EF4-FFF2-40B4-BE49-F238E27FC236}">
                    <a16:creationId xmlns:a16="http://schemas.microsoft.com/office/drawing/2014/main" id="{47B1CE8D-198D-4803-BA09-6BBDEB754A95}"/>
                  </a:ext>
                </a:extLst>
              </p:cNvPr>
              <p:cNvPicPr/>
              <p:nvPr/>
            </p:nvPicPr>
            <p:blipFill>
              <a:blip r:embed="rId7"/>
              <a:stretch>
                <a:fillRect/>
              </a:stretch>
            </p:blipFill>
            <p:spPr>
              <a:xfrm>
                <a:off x="1151261" y="1971356"/>
                <a:ext cx="18000" cy="10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8">
            <p14:nvContentPartPr>
              <p14:cNvPr id="5" name="Ink 4">
                <a:extLst>
                  <a:ext uri="{FF2B5EF4-FFF2-40B4-BE49-F238E27FC236}">
                    <a16:creationId xmlns:a16="http://schemas.microsoft.com/office/drawing/2014/main" id="{04078A75-B8D2-4F49-8019-E6B148BF7099}"/>
                  </a:ext>
                </a:extLst>
              </p14:cNvPr>
              <p14:cNvContentPartPr/>
              <p14:nvPr/>
            </p14:nvContentPartPr>
            <p14:xfrm>
              <a:off x="1157380" y="2046580"/>
              <a:ext cx="360" cy="360"/>
            </p14:xfrm>
          </p:contentPart>
        </mc:Choice>
        <mc:Fallback>
          <p:pic>
            <p:nvPicPr>
              <p:cNvPr id="5" name="Ink 4">
                <a:extLst>
                  <a:ext uri="{FF2B5EF4-FFF2-40B4-BE49-F238E27FC236}">
                    <a16:creationId xmlns:a16="http://schemas.microsoft.com/office/drawing/2014/main" id="{04078A75-B8D2-4F49-8019-E6B148BF7099}"/>
                  </a:ext>
                </a:extLst>
              </p:cNvPr>
              <p:cNvPicPr/>
              <p:nvPr/>
            </p:nvPicPr>
            <p:blipFill>
              <a:blip r:embed="rId9"/>
              <a:stretch>
                <a:fillRect/>
              </a:stretch>
            </p:blipFill>
            <p:spPr>
              <a:xfrm>
                <a:off x="1148740" y="1992580"/>
                <a:ext cx="18000" cy="10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0">
            <p14:nvContentPartPr>
              <p14:cNvPr id="9" name="Ink 8">
                <a:extLst>
                  <a:ext uri="{FF2B5EF4-FFF2-40B4-BE49-F238E27FC236}">
                    <a16:creationId xmlns:a16="http://schemas.microsoft.com/office/drawing/2014/main" id="{B57F793A-1983-4A5A-90E6-4BE19135504F}"/>
                  </a:ext>
                </a:extLst>
              </p14:cNvPr>
              <p14:cNvContentPartPr/>
              <p14:nvPr/>
            </p14:nvContentPartPr>
            <p14:xfrm>
              <a:off x="1182580" y="2038300"/>
              <a:ext cx="360" cy="360"/>
            </p14:xfrm>
          </p:contentPart>
        </mc:Choice>
        <mc:Fallback>
          <p:pic>
            <p:nvPicPr>
              <p:cNvPr id="9" name="Ink 8">
                <a:extLst>
                  <a:ext uri="{FF2B5EF4-FFF2-40B4-BE49-F238E27FC236}">
                    <a16:creationId xmlns:a16="http://schemas.microsoft.com/office/drawing/2014/main" id="{B57F793A-1983-4A5A-90E6-4BE19135504F}"/>
                  </a:ext>
                </a:extLst>
              </p:cNvPr>
              <p:cNvPicPr/>
              <p:nvPr/>
            </p:nvPicPr>
            <p:blipFill>
              <a:blip r:embed="rId11"/>
              <a:stretch>
                <a:fillRect/>
              </a:stretch>
            </p:blipFill>
            <p:spPr>
              <a:xfrm>
                <a:off x="1173580" y="1984300"/>
                <a:ext cx="18000" cy="10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4">
            <p14:nvContentPartPr>
              <p14:cNvPr id="10" name="Ink 9">
                <a:extLst>
                  <a:ext uri="{FF2B5EF4-FFF2-40B4-BE49-F238E27FC236}">
                    <a16:creationId xmlns:a16="http://schemas.microsoft.com/office/drawing/2014/main" id="{BFECC46E-E2FF-44E4-84E5-CB53F745D9DC}"/>
                  </a:ext>
                </a:extLst>
              </p14:cNvPr>
              <p14:cNvContentPartPr/>
              <p14:nvPr/>
            </p14:nvContentPartPr>
            <p14:xfrm>
              <a:off x="11719060" y="1996540"/>
              <a:ext cx="360" cy="360"/>
            </p14:xfrm>
          </p:contentPart>
        </mc:Choice>
        <mc:Fallback>
          <p:pic>
            <p:nvPicPr>
              <p:cNvPr id="10" name="Ink 9">
                <a:extLst>
                  <a:ext uri="{FF2B5EF4-FFF2-40B4-BE49-F238E27FC236}">
                    <a16:creationId xmlns:a16="http://schemas.microsoft.com/office/drawing/2014/main" id="{BFECC46E-E2FF-44E4-84E5-CB53F745D9DC}"/>
                  </a:ext>
                </a:extLst>
              </p:cNvPr>
              <p:cNvPicPr/>
              <p:nvPr/>
            </p:nvPicPr>
            <p:blipFill>
              <a:blip r:embed="rId15"/>
              <a:stretch>
                <a:fillRect/>
              </a:stretch>
            </p:blipFill>
            <p:spPr>
              <a:xfrm>
                <a:off x="11710420" y="1942540"/>
                <a:ext cx="18000" cy="108000"/>
              </a:xfrm>
              <a:prstGeom prst="rect">
                <a:avLst/>
              </a:prstGeom>
            </p:spPr>
          </p:pic>
        </mc:Fallback>
      </mc:AlternateContent>
      <p:sp>
        <p:nvSpPr>
          <p:cNvPr id="22" name="Content Placeholder 2">
            <a:extLst>
              <a:ext uri="{FF2B5EF4-FFF2-40B4-BE49-F238E27FC236}">
                <a16:creationId xmlns:a16="http://schemas.microsoft.com/office/drawing/2014/main" id="{398EFD01-8C87-4EDE-AFA4-DBECC9C3558F}"/>
              </a:ext>
            </a:extLst>
          </p:cNvPr>
          <p:cNvSpPr>
            <a:spLocks noGrp="1"/>
          </p:cNvSpPr>
          <p:nvPr>
            <p:ph idx="1"/>
          </p:nvPr>
        </p:nvSpPr>
        <p:spPr>
          <a:xfrm>
            <a:off x="231509" y="1825694"/>
            <a:ext cx="6926163" cy="2963191"/>
          </a:xfrm>
        </p:spPr>
        <p:txBody>
          <a:bodyPr anchor="ctr">
            <a:normAutofit/>
          </a:bodyPr>
          <a:lstStyle/>
          <a:p>
            <a:pPr marL="0" indent="0">
              <a:lnSpc>
                <a:spcPct val="120000"/>
              </a:lnSpc>
              <a:spcBef>
                <a:spcPts val="0"/>
              </a:spcBef>
              <a:spcAft>
                <a:spcPts val="600"/>
              </a:spcAft>
              <a:buClr>
                <a:schemeClr val="accent3"/>
              </a:buClr>
              <a:buNone/>
            </a:pPr>
            <a:r>
              <a:rPr lang="en-US" altLang="en-US" sz="1800" b="1" u="sng" dirty="0">
                <a:solidFill>
                  <a:srgbClr val="0070C0"/>
                </a:solidFill>
                <a:latin typeface="Arial" panose="020B0604020202020204" pitchFamily="34" charset="0"/>
                <a:cs typeface="Arial" panose="020B0604020202020204" pitchFamily="34" charset="0"/>
              </a:rPr>
              <a:t>City Water Bureau</a:t>
            </a:r>
            <a:r>
              <a:rPr lang="en-US" altLang="en-US" sz="1800" b="1" u="sng" dirty="0">
                <a:solidFill>
                  <a:schemeClr val="bg1"/>
                </a:solidFill>
                <a:latin typeface="Arial" panose="020B0604020202020204" pitchFamily="34" charset="0"/>
                <a:cs typeface="Arial" panose="020B0604020202020204" pitchFamily="34" charset="0"/>
              </a:rPr>
              <a:t> </a:t>
            </a:r>
          </a:p>
          <a:p>
            <a:pPr lvl="1">
              <a:spcBef>
                <a:spcPts val="0"/>
              </a:spcBef>
              <a:spcAft>
                <a:spcPts val="600"/>
              </a:spcAft>
              <a:buClr>
                <a:schemeClr val="accent3"/>
              </a:buClr>
            </a:pPr>
            <a:r>
              <a:rPr lang="en-US" altLang="en-US" sz="1600" b="1" dirty="0">
                <a:solidFill>
                  <a:schemeClr val="bg1"/>
                </a:solidFill>
                <a:latin typeface="Arial" panose="020B0604020202020204" pitchFamily="34" charset="0"/>
                <a:cs typeface="Arial" panose="020B0604020202020204" pitchFamily="34" charset="0"/>
              </a:rPr>
              <a:t>Cleaning and cement mortar lining of water main </a:t>
            </a:r>
            <a:r>
              <a:rPr lang="en-US" altLang="en-US" sz="1600" b="1" dirty="0" smtClean="0">
                <a:solidFill>
                  <a:schemeClr val="bg1"/>
                </a:solidFill>
                <a:latin typeface="Arial" panose="020B0604020202020204" pitchFamily="34" charset="0"/>
                <a:cs typeface="Arial" panose="020B0604020202020204" pitchFamily="34" charset="0"/>
              </a:rPr>
              <a:t>(complete)</a:t>
            </a:r>
            <a:endParaRPr lang="en-US" altLang="en-US" sz="1600" b="1" dirty="0">
              <a:solidFill>
                <a:schemeClr val="bg1"/>
              </a:solidFill>
              <a:latin typeface="Arial" panose="020B0604020202020204" pitchFamily="34" charset="0"/>
              <a:cs typeface="Arial" panose="020B0604020202020204" pitchFamily="34" charset="0"/>
            </a:endParaRPr>
          </a:p>
          <a:p>
            <a:pPr lvl="1">
              <a:spcBef>
                <a:spcPts val="0"/>
              </a:spcBef>
              <a:spcAft>
                <a:spcPts val="600"/>
              </a:spcAft>
              <a:buClr>
                <a:schemeClr val="accent3"/>
              </a:buClr>
            </a:pPr>
            <a:r>
              <a:rPr lang="en-US" altLang="en-US" sz="1600" b="1" dirty="0">
                <a:solidFill>
                  <a:schemeClr val="bg1"/>
                </a:solidFill>
                <a:latin typeface="Arial" panose="020B0604020202020204" pitchFamily="34" charset="0"/>
                <a:cs typeface="Arial" panose="020B0604020202020204" pitchFamily="34" charset="0"/>
              </a:rPr>
              <a:t>Replacement of lead water services (on-going)</a:t>
            </a:r>
          </a:p>
          <a:p>
            <a:pPr lvl="1">
              <a:spcBef>
                <a:spcPts val="0"/>
              </a:spcBef>
              <a:spcAft>
                <a:spcPts val="600"/>
              </a:spcAft>
              <a:buClr>
                <a:schemeClr val="accent3"/>
              </a:buClr>
            </a:pPr>
            <a:r>
              <a:rPr lang="en-US" altLang="en-US" sz="1600" b="1" dirty="0">
                <a:solidFill>
                  <a:schemeClr val="bg1"/>
                </a:solidFill>
                <a:latin typeface="Arial" panose="020B0604020202020204" pitchFamily="34" charset="0"/>
                <a:cs typeface="Arial" panose="020B0604020202020204" pitchFamily="34" charset="0"/>
              </a:rPr>
              <a:t>Small section of water main replacement (on-going)</a:t>
            </a:r>
          </a:p>
          <a:p>
            <a:pPr lvl="1">
              <a:spcBef>
                <a:spcPts val="0"/>
              </a:spcBef>
              <a:spcAft>
                <a:spcPts val="600"/>
              </a:spcAft>
              <a:buClr>
                <a:schemeClr val="accent3"/>
              </a:buClr>
            </a:pPr>
            <a:r>
              <a:rPr lang="en-US" altLang="en-US" sz="1600" b="1" dirty="0">
                <a:solidFill>
                  <a:schemeClr val="bg1"/>
                </a:solidFill>
                <a:latin typeface="Arial" panose="020B0604020202020204" pitchFamily="34" charset="0"/>
                <a:cs typeface="Arial" panose="020B0604020202020204" pitchFamily="34" charset="0"/>
              </a:rPr>
              <a:t>Hydrant </a:t>
            </a:r>
            <a:r>
              <a:rPr lang="en-US" altLang="en-US" sz="1600" b="1" dirty="0" smtClean="0">
                <a:solidFill>
                  <a:schemeClr val="bg1"/>
                </a:solidFill>
                <a:latin typeface="Arial" panose="020B0604020202020204" pitchFamily="34" charset="0"/>
                <a:cs typeface="Arial" panose="020B0604020202020204" pitchFamily="34" charset="0"/>
              </a:rPr>
              <a:t>relocations </a:t>
            </a:r>
            <a:r>
              <a:rPr lang="en-US" altLang="en-US" sz="1600" b="1" dirty="0" smtClean="0">
                <a:solidFill>
                  <a:srgbClr val="0070C0"/>
                </a:solidFill>
                <a:latin typeface="Arial" panose="020B0604020202020204" pitchFamily="34" charset="0"/>
                <a:cs typeface="Arial" panose="020B0604020202020204" pitchFamily="34" charset="0"/>
              </a:rPr>
              <a:t>(during street construction)</a:t>
            </a:r>
            <a:endParaRPr lang="en-US" altLang="en-US" sz="1600" b="1" dirty="0">
              <a:solidFill>
                <a:srgbClr val="0070C0"/>
              </a:solidFill>
              <a:latin typeface="Arial" panose="020B0604020202020204" pitchFamily="34" charset="0"/>
              <a:cs typeface="Arial" panose="020B0604020202020204" pitchFamily="34" charset="0"/>
            </a:endParaRPr>
          </a:p>
          <a:p>
            <a:pPr eaLnBrk="1" hangingPunct="1">
              <a:spcBef>
                <a:spcPts val="0"/>
              </a:spcBef>
            </a:pPr>
            <a:endParaRPr lang="en-US" altLang="en-US" sz="1500" b="1" dirty="0">
              <a:solidFill>
                <a:schemeClr val="bg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27AB7B82-2823-4B40-98DC-17F729A9CCCE}"/>
              </a:ext>
            </a:extLst>
          </p:cNvPr>
          <p:cNvSpPr/>
          <p:nvPr/>
        </p:nvSpPr>
        <p:spPr>
          <a:xfrm>
            <a:off x="141199" y="219842"/>
            <a:ext cx="6284540" cy="1508105"/>
          </a:xfrm>
          <a:prstGeom prst="rect">
            <a:avLst/>
          </a:prstGeom>
        </p:spPr>
        <p:txBody>
          <a:bodyPr wrap="square">
            <a:spAutoFit/>
          </a:bodyPr>
          <a:lstStyle/>
          <a:p>
            <a:pPr marL="57150">
              <a:defRPr/>
            </a:pPr>
            <a:r>
              <a:rPr lang="en-US" altLang="en-US" sz="3600" b="1" u="sng" dirty="0">
                <a:latin typeface="Arial" panose="020B0604020202020204" pitchFamily="34" charset="0"/>
                <a:cs typeface="Arial" panose="020B0604020202020204" pitchFamily="34" charset="0"/>
              </a:rPr>
              <a:t>Utility Improvements </a:t>
            </a:r>
          </a:p>
          <a:p>
            <a:pPr marL="57150">
              <a:defRPr/>
            </a:pPr>
            <a:r>
              <a:rPr lang="en-US" altLang="en-US" sz="2800" b="1" dirty="0">
                <a:solidFill>
                  <a:schemeClr val="accent3"/>
                </a:solidFill>
                <a:latin typeface="Arial" panose="020B0604020202020204" pitchFamily="34" charset="0"/>
                <a:cs typeface="Arial" panose="020B0604020202020204" pitchFamily="34" charset="0"/>
              </a:rPr>
              <a:t>Work to be completed ahead of Street Construction</a:t>
            </a:r>
          </a:p>
        </p:txBody>
      </p:sp>
      <p:sp>
        <p:nvSpPr>
          <p:cNvPr id="24" name="TextBox 23">
            <a:extLst>
              <a:ext uri="{FF2B5EF4-FFF2-40B4-BE49-F238E27FC236}">
                <a16:creationId xmlns:a16="http://schemas.microsoft.com/office/drawing/2014/main" id="{364E8FA6-D893-4CF5-9376-4553D8E22DB3}"/>
              </a:ext>
            </a:extLst>
          </p:cNvPr>
          <p:cNvSpPr txBox="1"/>
          <p:nvPr/>
        </p:nvSpPr>
        <p:spPr>
          <a:xfrm>
            <a:off x="86506" y="6312041"/>
            <a:ext cx="3838938" cy="369332"/>
          </a:xfrm>
          <a:prstGeom prst="rect">
            <a:avLst/>
          </a:prstGeom>
          <a:noFill/>
        </p:spPr>
        <p:txBody>
          <a:bodyPr wrap="square" rtlCol="0">
            <a:spAutoFit/>
          </a:bodyPr>
          <a:lstStyle/>
          <a:p>
            <a:r>
              <a:rPr lang="en-US" b="1" dirty="0">
                <a:latin typeface="Calibri" panose="020F0502020204030204" pitchFamily="34" charset="0"/>
                <a:cs typeface="Calibri" panose="020F0502020204030204" pitchFamily="34" charset="0"/>
              </a:rPr>
              <a:t>Emerson Street</a:t>
            </a:r>
          </a:p>
        </p:txBody>
      </p:sp>
      <p:sp>
        <p:nvSpPr>
          <p:cNvPr id="16" name="Content Placeholder 2">
            <a:extLst>
              <a:ext uri="{FF2B5EF4-FFF2-40B4-BE49-F238E27FC236}">
                <a16:creationId xmlns:a16="http://schemas.microsoft.com/office/drawing/2014/main" id="{398EFD01-8C87-4EDE-AFA4-DBECC9C3558F}"/>
              </a:ext>
            </a:extLst>
          </p:cNvPr>
          <p:cNvSpPr txBox="1">
            <a:spLocks/>
          </p:cNvSpPr>
          <p:nvPr/>
        </p:nvSpPr>
        <p:spPr>
          <a:xfrm>
            <a:off x="231509" y="4005077"/>
            <a:ext cx="8023443" cy="1511229"/>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lnSpc>
                <a:spcPct val="120000"/>
              </a:lnSpc>
              <a:spcBef>
                <a:spcPts val="0"/>
              </a:spcBef>
              <a:spcAft>
                <a:spcPts val="600"/>
              </a:spcAft>
              <a:buClr>
                <a:schemeClr val="accent3"/>
              </a:buClr>
              <a:buNone/>
            </a:pPr>
            <a:r>
              <a:rPr lang="en-US" altLang="en-US" sz="1800" b="1" u="sng" dirty="0">
                <a:solidFill>
                  <a:srgbClr val="0070C0"/>
                </a:solidFill>
                <a:latin typeface="Arial" panose="020B0604020202020204" pitchFamily="34" charset="0"/>
                <a:cs typeface="Arial" panose="020B0604020202020204" pitchFamily="34" charset="0"/>
              </a:rPr>
              <a:t>Rochester Gas &amp; Electric</a:t>
            </a:r>
          </a:p>
          <a:p>
            <a:pPr lvl="1">
              <a:lnSpc>
                <a:spcPct val="120000"/>
              </a:lnSpc>
              <a:spcBef>
                <a:spcPts val="0"/>
              </a:spcBef>
              <a:spcAft>
                <a:spcPts val="600"/>
              </a:spcAft>
              <a:buClr>
                <a:schemeClr val="accent3"/>
              </a:buClr>
            </a:pPr>
            <a:r>
              <a:rPr lang="en-US" altLang="en-US" sz="1600" b="1" dirty="0">
                <a:solidFill>
                  <a:schemeClr val="bg1"/>
                </a:solidFill>
                <a:latin typeface="Arial" panose="020B0604020202020204" pitchFamily="34" charset="0"/>
                <a:cs typeface="Arial" panose="020B0604020202020204" pitchFamily="34" charset="0"/>
              </a:rPr>
              <a:t>Gas:  New gas main to be installed along the northern sidewalk </a:t>
            </a:r>
          </a:p>
          <a:p>
            <a:pPr lvl="1">
              <a:lnSpc>
                <a:spcPct val="120000"/>
              </a:lnSpc>
              <a:spcBef>
                <a:spcPts val="0"/>
              </a:spcBef>
              <a:spcAft>
                <a:spcPts val="600"/>
              </a:spcAft>
              <a:buClr>
                <a:schemeClr val="accent3"/>
              </a:buClr>
            </a:pPr>
            <a:r>
              <a:rPr lang="en-US" altLang="en-US" sz="1600" b="1" dirty="0">
                <a:solidFill>
                  <a:schemeClr val="bg1"/>
                </a:solidFill>
                <a:latin typeface="Arial" panose="020B0604020202020204" pitchFamily="34" charset="0"/>
                <a:cs typeface="Arial" panose="020B0604020202020204" pitchFamily="34" charset="0"/>
              </a:rPr>
              <a:t>Electric: Some wood poles will be replaced and relocated</a:t>
            </a:r>
          </a:p>
        </p:txBody>
      </p:sp>
      <p:sp>
        <p:nvSpPr>
          <p:cNvPr id="14" name="Title 1">
            <a:extLst>
              <a:ext uri="{FF2B5EF4-FFF2-40B4-BE49-F238E27FC236}">
                <a16:creationId xmlns:a16="http://schemas.microsoft.com/office/drawing/2014/main" id="{1F017C97-8AD3-4B87-AE7F-3A5967507C19}"/>
              </a:ext>
            </a:extLst>
          </p:cNvPr>
          <p:cNvSpPr txBox="1">
            <a:spLocks/>
          </p:cNvSpPr>
          <p:nvPr/>
        </p:nvSpPr>
        <p:spPr>
          <a:xfrm>
            <a:off x="4134157" y="1246062"/>
            <a:ext cx="747417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sz="2200" b="1" spc="-200" dirty="0">
              <a:latin typeface="Arial" panose="020B0604020202020204" pitchFamily="34" charset="0"/>
              <a:cs typeface="Arial" panose="020B0604020202020204" pitchFamily="34" charset="0"/>
            </a:endParaRPr>
          </a:p>
        </p:txBody>
      </p:sp>
      <p:sp>
        <p:nvSpPr>
          <p:cNvPr id="15" name="Content Placeholder 2">
            <a:extLst>
              <a:ext uri="{FF2B5EF4-FFF2-40B4-BE49-F238E27FC236}">
                <a16:creationId xmlns:a16="http://schemas.microsoft.com/office/drawing/2014/main" id="{398EFD01-8C87-4EDE-AFA4-DBECC9C3558F}"/>
              </a:ext>
            </a:extLst>
          </p:cNvPr>
          <p:cNvSpPr txBox="1">
            <a:spLocks/>
          </p:cNvSpPr>
          <p:nvPr/>
        </p:nvSpPr>
        <p:spPr>
          <a:xfrm>
            <a:off x="231509" y="5525623"/>
            <a:ext cx="3902648" cy="983242"/>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57150" indent="0">
              <a:lnSpc>
                <a:spcPct val="120000"/>
              </a:lnSpc>
              <a:spcBef>
                <a:spcPts val="0"/>
              </a:spcBef>
              <a:spcAft>
                <a:spcPts val="600"/>
              </a:spcAft>
              <a:buClr>
                <a:schemeClr val="accent3"/>
              </a:buClr>
              <a:buNone/>
            </a:pPr>
            <a:r>
              <a:rPr lang="en-US" altLang="en-US" sz="1800" b="1" u="sng" dirty="0">
                <a:solidFill>
                  <a:srgbClr val="0070C0"/>
                </a:solidFill>
                <a:latin typeface="Arial" panose="020B0604020202020204" pitchFamily="34" charset="0"/>
                <a:cs typeface="Arial" panose="020B0604020202020204" pitchFamily="34" charset="0"/>
              </a:rPr>
              <a:t>Frontier</a:t>
            </a:r>
          </a:p>
          <a:p>
            <a:pPr lvl="1">
              <a:lnSpc>
                <a:spcPct val="120000"/>
              </a:lnSpc>
              <a:spcBef>
                <a:spcPts val="0"/>
              </a:spcBef>
              <a:spcAft>
                <a:spcPts val="600"/>
              </a:spcAft>
              <a:buClr>
                <a:schemeClr val="accent3"/>
              </a:buClr>
            </a:pPr>
            <a:r>
              <a:rPr lang="en-US" altLang="en-US" sz="1600" b="1" dirty="0">
                <a:solidFill>
                  <a:schemeClr val="bg1"/>
                </a:solidFill>
                <a:latin typeface="Arial" panose="020B0604020202020204" pitchFamily="34" charset="0"/>
                <a:cs typeface="Arial" panose="020B0604020202020204" pitchFamily="34" charset="0"/>
              </a:rPr>
              <a:t>Replace existing wood ducts</a:t>
            </a:r>
          </a:p>
          <a:p>
            <a:pPr>
              <a:spcBef>
                <a:spcPts val="0"/>
              </a:spcBef>
            </a:pPr>
            <a:endParaRPr lang="en-US" altLang="en-US" sz="1500" dirty="0">
              <a:solidFill>
                <a:schemeClr val="bg1"/>
              </a:solidFill>
              <a:latin typeface="Arial" panose="020B0604020202020204" pitchFamily="34" charset="0"/>
              <a:cs typeface="Arial" panose="020B0604020202020204" pitchFamily="34" charset="0"/>
            </a:endParaRPr>
          </a:p>
        </p:txBody>
      </p:sp>
      <p:pic>
        <p:nvPicPr>
          <p:cNvPr id="17" name="Picture 16" descr="A sign on the side of a road&#10;&#10;Description automatically generated">
            <a:extLst>
              <a:ext uri="{FF2B5EF4-FFF2-40B4-BE49-F238E27FC236}">
                <a16:creationId xmlns:a16="http://schemas.microsoft.com/office/drawing/2014/main" id="{6AF50240-120A-4BEA-A3B5-662167859D21}"/>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6192" t="13548" r="13357" b="8347"/>
          <a:stretch/>
        </p:blipFill>
        <p:spPr>
          <a:xfrm>
            <a:off x="7856409" y="1984300"/>
            <a:ext cx="1638196" cy="1243046"/>
          </a:xfrm>
          <a:prstGeom prst="rect">
            <a:avLst/>
          </a:prstGeom>
          <a:ln>
            <a:noFill/>
          </a:ln>
          <a:effectLst>
            <a:outerShdw blurRad="190500" algn="tl" rotWithShape="0">
              <a:srgbClr val="000000">
                <a:alpha val="70000"/>
              </a:srgbClr>
            </a:outerShdw>
          </a:effectLst>
        </p:spPr>
      </p:pic>
      <p:pic>
        <p:nvPicPr>
          <p:cNvPr id="20" name="Picture 19" descr="A car parked on the side of a road&#10;&#10;Description automatically generated">
            <a:extLst>
              <a:ext uri="{FF2B5EF4-FFF2-40B4-BE49-F238E27FC236}">
                <a16:creationId xmlns:a16="http://schemas.microsoft.com/office/drawing/2014/main" id="{0B64C869-2B4E-4E9A-A553-AE2335963AC4}"/>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7554" t="33958" r="4834" b="24171"/>
          <a:stretch/>
        </p:blipFill>
        <p:spPr>
          <a:xfrm>
            <a:off x="9967704" y="1983086"/>
            <a:ext cx="1673655" cy="1225465"/>
          </a:xfrm>
          <a:prstGeom prst="rect">
            <a:avLst/>
          </a:prstGeom>
          <a:ln>
            <a:noFill/>
          </a:ln>
          <a:effectLst>
            <a:outerShdw blurRad="190500" algn="tl" rotWithShape="0">
              <a:srgbClr val="000000">
                <a:alpha val="70000"/>
              </a:srgbClr>
            </a:outerShdw>
          </a:effectLst>
        </p:spPr>
      </p:pic>
      <p:sp>
        <p:nvSpPr>
          <p:cNvPr id="25" name="TextBox 24"/>
          <p:cNvSpPr txBox="1"/>
          <p:nvPr/>
        </p:nvSpPr>
        <p:spPr>
          <a:xfrm>
            <a:off x="8092189" y="1967546"/>
            <a:ext cx="1145911" cy="338554"/>
          </a:xfrm>
          <a:prstGeom prst="rect">
            <a:avLst/>
          </a:prstGeom>
          <a:noFill/>
        </p:spPr>
        <p:txBody>
          <a:bodyPr wrap="square" rtlCol="0">
            <a:spAutoFit/>
          </a:bodyPr>
          <a:lstStyle/>
          <a:p>
            <a:r>
              <a:rPr lang="en-US" sz="1600" dirty="0"/>
              <a:t>Manhole</a:t>
            </a:r>
          </a:p>
        </p:txBody>
      </p:sp>
      <p:pic>
        <p:nvPicPr>
          <p:cNvPr id="30" name="Picture 29" descr="A close up of a street&#10;&#10;Description automatically generated">
            <a:extLst>
              <a:ext uri="{FF2B5EF4-FFF2-40B4-BE49-F238E27FC236}">
                <a16:creationId xmlns:a16="http://schemas.microsoft.com/office/drawing/2014/main" id="{2A937143-23FE-4EC4-B4EF-C2DB809D9B04}"/>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6123" r="6698"/>
          <a:stretch/>
        </p:blipFill>
        <p:spPr>
          <a:xfrm>
            <a:off x="7836196" y="515067"/>
            <a:ext cx="1706667" cy="1243584"/>
          </a:xfrm>
          <a:prstGeom prst="rect">
            <a:avLst/>
          </a:prstGeom>
          <a:ln>
            <a:noFill/>
          </a:ln>
          <a:effectLst>
            <a:outerShdw blurRad="190500" algn="tl" rotWithShape="0">
              <a:srgbClr val="000000">
                <a:alpha val="70000"/>
              </a:srgbClr>
            </a:outerShdw>
          </a:effectLst>
        </p:spPr>
      </p:pic>
      <p:pic>
        <p:nvPicPr>
          <p:cNvPr id="27" name="Picture 26" descr="A sign on the side of a road&#10;&#10;Description automatically generated">
            <a:extLst>
              <a:ext uri="{FF2B5EF4-FFF2-40B4-BE49-F238E27FC236}">
                <a16:creationId xmlns:a16="http://schemas.microsoft.com/office/drawing/2014/main" id="{51AE8CA8-3053-40A5-BDE6-B02456910A1D}"/>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9960534" y="550800"/>
            <a:ext cx="1717642" cy="1238462"/>
          </a:xfrm>
          <a:prstGeom prst="rect">
            <a:avLst/>
          </a:prstGeom>
          <a:ln>
            <a:noFill/>
          </a:ln>
          <a:effectLst>
            <a:outerShdw blurRad="190500" algn="tl" rotWithShape="0">
              <a:srgbClr val="000000">
                <a:alpha val="70000"/>
              </a:srgbClr>
            </a:outerShdw>
          </a:effectLst>
        </p:spPr>
      </p:pic>
      <p:sp>
        <p:nvSpPr>
          <p:cNvPr id="29" name="TextBox 28"/>
          <p:cNvSpPr txBox="1"/>
          <p:nvPr/>
        </p:nvSpPr>
        <p:spPr>
          <a:xfrm>
            <a:off x="7948519" y="532910"/>
            <a:ext cx="1537211" cy="338554"/>
          </a:xfrm>
          <a:prstGeom prst="rect">
            <a:avLst/>
          </a:prstGeom>
          <a:noFill/>
        </p:spPr>
        <p:txBody>
          <a:bodyPr wrap="square" rtlCol="0">
            <a:spAutoFit/>
          </a:bodyPr>
          <a:lstStyle/>
          <a:p>
            <a:r>
              <a:rPr lang="en-US" sz="1600" dirty="0"/>
              <a:t>Water Valves</a:t>
            </a:r>
          </a:p>
        </p:txBody>
      </p:sp>
      <p:pic>
        <p:nvPicPr>
          <p:cNvPr id="32" name="Picture 31" descr="A picture containing outdoor, road, building, street&#10;&#10;Description automatically generated">
            <a:extLst>
              <a:ext uri="{FF2B5EF4-FFF2-40B4-BE49-F238E27FC236}">
                <a16:creationId xmlns:a16="http://schemas.microsoft.com/office/drawing/2014/main" id="{4E10EE0E-9687-499B-9C17-8406C265CB93}"/>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b="8049"/>
          <a:stretch/>
        </p:blipFill>
        <p:spPr>
          <a:xfrm>
            <a:off x="9918797" y="3387691"/>
            <a:ext cx="1827060" cy="1243584"/>
          </a:xfrm>
          <a:prstGeom prst="rect">
            <a:avLst/>
          </a:prstGeom>
          <a:ln>
            <a:noFill/>
          </a:ln>
          <a:effectLst>
            <a:outerShdw blurRad="190500" algn="tl" rotWithShape="0">
              <a:srgbClr val="000000">
                <a:alpha val="70000"/>
              </a:srgbClr>
            </a:outerShdw>
          </a:effectLst>
        </p:spPr>
      </p:pic>
      <p:pic>
        <p:nvPicPr>
          <p:cNvPr id="34" name="Picture 33" descr="A picture containing outdoor, grass, building, sidewalk&#10;&#10;Description automatically generated">
            <a:extLst>
              <a:ext uri="{FF2B5EF4-FFF2-40B4-BE49-F238E27FC236}">
                <a16:creationId xmlns:a16="http://schemas.microsoft.com/office/drawing/2014/main" id="{D0A54A6A-490F-4279-82F3-511C70308B16}"/>
              </a:ext>
            </a:extLst>
          </p:cNvPr>
          <p:cNvPicPr>
            <a:picLocks noChangeAspect="1"/>
          </p:cNvPicPr>
          <p:nvPr/>
        </p:nvPicPr>
        <p:blipFill rotWithShape="1">
          <a:blip r:embed="rId21" cstate="print">
            <a:extLst>
              <a:ext uri="{28A0092B-C50C-407E-A947-70E740481C1C}">
                <a14:useLocalDpi xmlns:a14="http://schemas.microsoft.com/office/drawing/2010/main" val="0"/>
              </a:ext>
            </a:extLst>
          </a:blip>
          <a:srcRect t="19858" r="17060" b="7577"/>
          <a:stretch/>
        </p:blipFill>
        <p:spPr>
          <a:xfrm>
            <a:off x="7710311" y="3408134"/>
            <a:ext cx="1909669" cy="1243584"/>
          </a:xfrm>
          <a:prstGeom prst="rect">
            <a:avLst/>
          </a:prstGeom>
          <a:ln>
            <a:noFill/>
          </a:ln>
          <a:effectLst>
            <a:outerShdw blurRad="190500" algn="tl" rotWithShape="0">
              <a:srgbClr val="000000">
                <a:alpha val="70000"/>
              </a:srgbClr>
            </a:outerShdw>
          </a:effectLst>
        </p:spPr>
      </p:pic>
      <p:sp>
        <p:nvSpPr>
          <p:cNvPr id="37" name="TextBox 36"/>
          <p:cNvSpPr txBox="1"/>
          <p:nvPr/>
        </p:nvSpPr>
        <p:spPr>
          <a:xfrm>
            <a:off x="7710311" y="3439120"/>
            <a:ext cx="1678307" cy="338554"/>
          </a:xfrm>
          <a:prstGeom prst="rect">
            <a:avLst/>
          </a:prstGeom>
          <a:noFill/>
        </p:spPr>
        <p:txBody>
          <a:bodyPr wrap="square" rtlCol="0">
            <a:spAutoFit/>
          </a:bodyPr>
          <a:lstStyle/>
          <a:p>
            <a:r>
              <a:rPr lang="en-US" sz="1600" dirty="0"/>
              <a:t>Drainage Inlet</a:t>
            </a:r>
          </a:p>
        </p:txBody>
      </p:sp>
      <p:sp>
        <p:nvSpPr>
          <p:cNvPr id="39" name="Content Placeholder 2">
            <a:extLst>
              <a:ext uri="{FF2B5EF4-FFF2-40B4-BE49-F238E27FC236}">
                <a16:creationId xmlns:a16="http://schemas.microsoft.com/office/drawing/2014/main" id="{398EFD01-8C87-4EDE-AFA4-DBECC9C3558F}"/>
              </a:ext>
            </a:extLst>
          </p:cNvPr>
          <p:cNvSpPr txBox="1">
            <a:spLocks/>
          </p:cNvSpPr>
          <p:nvPr/>
        </p:nvSpPr>
        <p:spPr>
          <a:xfrm>
            <a:off x="4287605" y="5584426"/>
            <a:ext cx="3598080" cy="883186"/>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57150" lvl="0" indent="0">
              <a:lnSpc>
                <a:spcPct val="120000"/>
              </a:lnSpc>
              <a:spcBef>
                <a:spcPts val="0"/>
              </a:spcBef>
              <a:spcAft>
                <a:spcPts val="600"/>
              </a:spcAft>
              <a:buClr>
                <a:srgbClr val="EF7A24"/>
              </a:buClr>
              <a:buSzTx/>
              <a:buNone/>
            </a:pPr>
            <a:r>
              <a:rPr lang="en-US" altLang="en-US" sz="1800" b="1" u="sng" dirty="0">
                <a:solidFill>
                  <a:srgbClr val="0070C0"/>
                </a:solidFill>
                <a:latin typeface="Arial" panose="020B0604020202020204" pitchFamily="34" charset="0"/>
                <a:ea typeface="+mn-ea"/>
                <a:cs typeface="Arial" panose="020B0604020202020204" pitchFamily="34" charset="0"/>
              </a:rPr>
              <a:t>Other Utilities</a:t>
            </a:r>
          </a:p>
          <a:p>
            <a:pPr lvl="1">
              <a:lnSpc>
                <a:spcPct val="120000"/>
              </a:lnSpc>
              <a:spcBef>
                <a:spcPts val="0"/>
              </a:spcBef>
              <a:spcAft>
                <a:spcPts val="600"/>
              </a:spcAft>
              <a:buClr>
                <a:schemeClr val="accent3"/>
              </a:buClr>
            </a:pPr>
            <a:r>
              <a:rPr lang="en-US" altLang="en-US" sz="1600" b="1" dirty="0">
                <a:solidFill>
                  <a:schemeClr val="bg1"/>
                </a:solidFill>
                <a:latin typeface="Arial" panose="020B0604020202020204" pitchFamily="34" charset="0"/>
                <a:cs typeface="Arial" panose="020B0604020202020204" pitchFamily="34" charset="0"/>
              </a:rPr>
              <a:t>Relocate overhead wires </a:t>
            </a:r>
          </a:p>
          <a:p>
            <a:pPr>
              <a:spcBef>
                <a:spcPts val="0"/>
              </a:spcBef>
            </a:pPr>
            <a:endParaRPr lang="en-US" altLang="en-US" sz="1500" dirty="0">
              <a:solidFill>
                <a:schemeClr val="bg1"/>
              </a:solidFill>
              <a:latin typeface="Arial" panose="020B0604020202020204" pitchFamily="34" charset="0"/>
              <a:cs typeface="Arial" panose="020B0604020202020204" pitchFamily="34" charset="0"/>
            </a:endParaRPr>
          </a:p>
        </p:txBody>
      </p:sp>
      <p:sp>
        <p:nvSpPr>
          <p:cNvPr id="2" name="TextBox 1"/>
          <p:cNvSpPr txBox="1"/>
          <p:nvPr/>
        </p:nvSpPr>
        <p:spPr>
          <a:xfrm>
            <a:off x="8138588" y="113995"/>
            <a:ext cx="1252330" cy="369332"/>
          </a:xfrm>
          <a:prstGeom prst="rect">
            <a:avLst/>
          </a:prstGeom>
          <a:noFill/>
        </p:spPr>
        <p:txBody>
          <a:bodyPr wrap="square" rtlCol="0">
            <a:spAutoFit/>
          </a:bodyPr>
          <a:lstStyle/>
          <a:p>
            <a:r>
              <a:rPr lang="en-US" u="sng" dirty="0"/>
              <a:t>BEFORE</a:t>
            </a:r>
          </a:p>
        </p:txBody>
      </p:sp>
      <p:sp>
        <p:nvSpPr>
          <p:cNvPr id="40" name="TextBox 39"/>
          <p:cNvSpPr txBox="1"/>
          <p:nvPr/>
        </p:nvSpPr>
        <p:spPr>
          <a:xfrm>
            <a:off x="10321113" y="115441"/>
            <a:ext cx="1252330" cy="369332"/>
          </a:xfrm>
          <a:prstGeom prst="rect">
            <a:avLst/>
          </a:prstGeom>
          <a:noFill/>
        </p:spPr>
        <p:txBody>
          <a:bodyPr wrap="square" rtlCol="0">
            <a:spAutoFit/>
          </a:bodyPr>
          <a:lstStyle/>
          <a:p>
            <a:r>
              <a:rPr lang="en-US" u="sng" dirty="0"/>
              <a:t>AFTER</a:t>
            </a:r>
          </a:p>
        </p:txBody>
      </p:sp>
      <p:cxnSp>
        <p:nvCxnSpPr>
          <p:cNvPr id="8" name="Straight Connector 7"/>
          <p:cNvCxnSpPr/>
          <p:nvPr/>
        </p:nvCxnSpPr>
        <p:spPr>
          <a:xfrm>
            <a:off x="9733360" y="124472"/>
            <a:ext cx="0" cy="4556386"/>
          </a:xfrm>
          <a:prstGeom prst="line">
            <a:avLst/>
          </a:prstGeom>
          <a:ln w="57150" cmpd="sng">
            <a:prstDash val="solid"/>
          </a:ln>
        </p:spPr>
        <p:style>
          <a:lnRef idx="1">
            <a:schemeClr val="dk1"/>
          </a:lnRef>
          <a:fillRef idx="0">
            <a:schemeClr val="dk1"/>
          </a:fillRef>
          <a:effectRef idx="0">
            <a:schemeClr val="dk1"/>
          </a:effectRef>
          <a:fontRef idx="minor">
            <a:schemeClr val="tx1"/>
          </a:fontRef>
        </p:style>
      </p:cxnSp>
      <p:sp>
        <p:nvSpPr>
          <p:cNvPr id="41" name="Content Placeholder 2">
            <a:extLst>
              <a:ext uri="{FF2B5EF4-FFF2-40B4-BE49-F238E27FC236}">
                <a16:creationId xmlns:a16="http://schemas.microsoft.com/office/drawing/2014/main" id="{398EFD01-8C87-4EDE-AFA4-DBECC9C3558F}"/>
              </a:ext>
            </a:extLst>
          </p:cNvPr>
          <p:cNvSpPr txBox="1">
            <a:spLocks/>
          </p:cNvSpPr>
          <p:nvPr/>
        </p:nvSpPr>
        <p:spPr>
          <a:xfrm>
            <a:off x="7358552" y="4680858"/>
            <a:ext cx="4840071" cy="1451742"/>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57150" lvl="0" indent="0">
              <a:lnSpc>
                <a:spcPct val="120000"/>
              </a:lnSpc>
              <a:spcBef>
                <a:spcPts val="0"/>
              </a:spcBef>
              <a:spcAft>
                <a:spcPts val="600"/>
              </a:spcAft>
              <a:buClr>
                <a:srgbClr val="EF7A24"/>
              </a:buClr>
              <a:buSzTx/>
              <a:buNone/>
            </a:pPr>
            <a:r>
              <a:rPr lang="en-US" altLang="en-US" sz="1800" b="1" u="sng" dirty="0">
                <a:solidFill>
                  <a:srgbClr val="0070C0"/>
                </a:solidFill>
                <a:latin typeface="Arial" panose="020B0604020202020204" pitchFamily="34" charset="0"/>
                <a:ea typeface="+mn-ea"/>
                <a:cs typeface="Arial" panose="020B0604020202020204" pitchFamily="34" charset="0"/>
              </a:rPr>
              <a:t>Utility Appurtenances</a:t>
            </a:r>
          </a:p>
          <a:p>
            <a:pPr lvl="1">
              <a:lnSpc>
                <a:spcPct val="120000"/>
              </a:lnSpc>
              <a:spcBef>
                <a:spcPts val="0"/>
              </a:spcBef>
              <a:spcAft>
                <a:spcPts val="600"/>
              </a:spcAft>
              <a:buClr>
                <a:schemeClr val="accent3"/>
              </a:buClr>
            </a:pPr>
            <a:r>
              <a:rPr lang="en-US" altLang="en-US" sz="1700" b="1" dirty="0">
                <a:solidFill>
                  <a:schemeClr val="bg1"/>
                </a:solidFill>
                <a:latin typeface="Arial" panose="020B0604020202020204" pitchFamily="34" charset="0"/>
                <a:cs typeface="Arial" panose="020B0604020202020204" pitchFamily="34" charset="0"/>
              </a:rPr>
              <a:t>Adjust to grade with a concrete collar</a:t>
            </a:r>
          </a:p>
          <a:p>
            <a:pPr>
              <a:spcBef>
                <a:spcPts val="0"/>
              </a:spcBef>
            </a:pPr>
            <a:endParaRPr lang="en-US" altLang="en-US" sz="23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030218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pic>
        <p:nvPicPr>
          <p:cNvPr id="17" name="Picture 2">
            <a:extLst>
              <a:ext uri="{FF2B5EF4-FFF2-40B4-BE49-F238E27FC236}">
                <a16:creationId xmlns:a16="http://schemas.microsoft.com/office/drawing/2014/main" id="{68D65F00-5629-46D9-B97C-B84B8C450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bwMode="auto">
          <a:xfrm>
            <a:off x="5865408" y="3013233"/>
            <a:ext cx="1897900" cy="136411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7F4FF09B-DA07-414C-976D-2416DACC3180}"/>
                  </a:ext>
                </a:extLst>
              </p14:cNvPr>
              <p14:cNvContentPartPr/>
              <p14:nvPr/>
            </p14:nvContentPartPr>
            <p14:xfrm>
              <a:off x="3920899" y="5738736"/>
              <a:ext cx="360" cy="360"/>
            </p14:xfrm>
          </p:contentPart>
        </mc:Choice>
        <mc:Fallback xmlns="">
          <p:pic>
            <p:nvPicPr>
              <p:cNvPr id="6" name="Ink 5">
                <a:extLst>
                  <a:ext uri="{FF2B5EF4-FFF2-40B4-BE49-F238E27FC236}">
                    <a16:creationId xmlns:a16="http://schemas.microsoft.com/office/drawing/2014/main" id="{7F4FF09B-DA07-414C-976D-2416DACC3180}"/>
                  </a:ext>
                </a:extLst>
              </p:cNvPr>
              <p:cNvPicPr/>
              <p:nvPr/>
            </p:nvPicPr>
            <p:blipFill>
              <a:blip r:embed="rId10"/>
              <a:stretch>
                <a:fillRect/>
              </a:stretch>
            </p:blipFill>
            <p:spPr>
              <a:xfrm>
                <a:off x="3911899" y="5730096"/>
                <a:ext cx="18000" cy="18000"/>
              </a:xfrm>
              <a:prstGeom prst="rect">
                <a:avLst/>
              </a:prstGeom>
            </p:spPr>
          </p:pic>
        </mc:Fallback>
      </mc:AlternateContent>
      <p:cxnSp>
        <p:nvCxnSpPr>
          <p:cNvPr id="8" name="Straight Arrow Connector 7">
            <a:extLst>
              <a:ext uri="{FF2B5EF4-FFF2-40B4-BE49-F238E27FC236}">
                <a16:creationId xmlns:a16="http://schemas.microsoft.com/office/drawing/2014/main" id="{FDB0963C-A56A-4A62-8F3C-C445DF12A371}"/>
              </a:ext>
            </a:extLst>
          </p:cNvPr>
          <p:cNvCxnSpPr/>
          <p:nvPr/>
        </p:nvCxnSpPr>
        <p:spPr>
          <a:xfrm>
            <a:off x="160978" y="4526279"/>
            <a:ext cx="11457993" cy="0"/>
          </a:xfrm>
          <a:prstGeom prst="straightConnector1">
            <a:avLst/>
          </a:prstGeom>
          <a:ln w="57150">
            <a:solidFill>
              <a:schemeClr val="accent3"/>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29F87E2-24F2-4BDB-B886-4B9D2858885B}"/>
              </a:ext>
            </a:extLst>
          </p:cNvPr>
          <p:cNvCxnSpPr>
            <a:cxnSpLocks/>
          </p:cNvCxnSpPr>
          <p:nvPr/>
        </p:nvCxnSpPr>
        <p:spPr>
          <a:xfrm>
            <a:off x="1793836" y="4526279"/>
            <a:ext cx="0" cy="101010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5A97C4EA-856F-4307-9407-1AB99F7A7D04}"/>
              </a:ext>
            </a:extLst>
          </p:cNvPr>
          <p:cNvCxnSpPr>
            <a:cxnSpLocks/>
          </p:cNvCxnSpPr>
          <p:nvPr/>
        </p:nvCxnSpPr>
        <p:spPr>
          <a:xfrm>
            <a:off x="6863469" y="4526279"/>
            <a:ext cx="0" cy="101010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91483D6-F129-4077-A370-A1D3D90D55BB}"/>
              </a:ext>
            </a:extLst>
          </p:cNvPr>
          <p:cNvCxnSpPr>
            <a:cxnSpLocks/>
          </p:cNvCxnSpPr>
          <p:nvPr/>
        </p:nvCxnSpPr>
        <p:spPr>
          <a:xfrm>
            <a:off x="9216087" y="3523238"/>
            <a:ext cx="0" cy="101010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6C55E47-54A5-45EE-BC65-F2475235B72E}"/>
              </a:ext>
            </a:extLst>
          </p:cNvPr>
          <p:cNvCxnSpPr>
            <a:cxnSpLocks/>
          </p:cNvCxnSpPr>
          <p:nvPr/>
        </p:nvCxnSpPr>
        <p:spPr>
          <a:xfrm>
            <a:off x="4412628" y="3523238"/>
            <a:ext cx="0" cy="1010102"/>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921FB980-E7EA-476C-8DD1-58C0B75C0446}"/>
              </a:ext>
            </a:extLst>
          </p:cNvPr>
          <p:cNvSpPr txBox="1"/>
          <p:nvPr/>
        </p:nvSpPr>
        <p:spPr>
          <a:xfrm>
            <a:off x="443618" y="5592531"/>
            <a:ext cx="2701174" cy="954107"/>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Summer 2021</a:t>
            </a:r>
          </a:p>
          <a:p>
            <a:pPr algn="ctr"/>
            <a:r>
              <a:rPr lang="en-US" dirty="0">
                <a:solidFill>
                  <a:schemeClr val="bg1"/>
                </a:solidFill>
                <a:latin typeface="Arial" panose="020B0604020202020204" pitchFamily="34" charset="0"/>
                <a:cs typeface="Arial" panose="020B0604020202020204" pitchFamily="34" charset="0"/>
              </a:rPr>
              <a:t>Preliminary Design Complete</a:t>
            </a:r>
          </a:p>
        </p:txBody>
      </p:sp>
      <p:sp>
        <p:nvSpPr>
          <p:cNvPr id="29" name="TextBox 28">
            <a:extLst>
              <a:ext uri="{FF2B5EF4-FFF2-40B4-BE49-F238E27FC236}">
                <a16:creationId xmlns:a16="http://schemas.microsoft.com/office/drawing/2014/main" id="{B4BCADF8-EEEA-4F61-B3C9-375CD4D4245D}"/>
              </a:ext>
            </a:extLst>
          </p:cNvPr>
          <p:cNvSpPr txBox="1"/>
          <p:nvPr/>
        </p:nvSpPr>
        <p:spPr>
          <a:xfrm>
            <a:off x="3202741" y="2584614"/>
            <a:ext cx="2419772" cy="954107"/>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Fall 2021</a:t>
            </a:r>
          </a:p>
          <a:p>
            <a:pPr algn="ctr"/>
            <a:r>
              <a:rPr lang="en-US" dirty="0">
                <a:solidFill>
                  <a:schemeClr val="bg1"/>
                </a:solidFill>
                <a:latin typeface="Arial" panose="020B0604020202020204" pitchFamily="34" charset="0"/>
                <a:cs typeface="Arial" panose="020B0604020202020204" pitchFamily="34" charset="0"/>
              </a:rPr>
              <a:t>Final Design Complete</a:t>
            </a:r>
          </a:p>
        </p:txBody>
      </p:sp>
      <p:sp>
        <p:nvSpPr>
          <p:cNvPr id="30" name="TextBox 29">
            <a:extLst>
              <a:ext uri="{FF2B5EF4-FFF2-40B4-BE49-F238E27FC236}">
                <a16:creationId xmlns:a16="http://schemas.microsoft.com/office/drawing/2014/main" id="{18A19E57-142E-46C7-AE44-134B3B85CB3D}"/>
              </a:ext>
            </a:extLst>
          </p:cNvPr>
          <p:cNvSpPr txBox="1"/>
          <p:nvPr/>
        </p:nvSpPr>
        <p:spPr>
          <a:xfrm>
            <a:off x="5520117" y="5650910"/>
            <a:ext cx="2695188" cy="677108"/>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Spring 2022</a:t>
            </a:r>
          </a:p>
          <a:p>
            <a:pPr algn="ctr"/>
            <a:r>
              <a:rPr lang="en-US" dirty="0">
                <a:solidFill>
                  <a:schemeClr val="bg1"/>
                </a:solidFill>
                <a:latin typeface="Arial" panose="020B0604020202020204" pitchFamily="34" charset="0"/>
                <a:cs typeface="Arial" panose="020B0604020202020204" pitchFamily="34" charset="0"/>
              </a:rPr>
              <a:t>Construction Begins</a:t>
            </a:r>
          </a:p>
        </p:txBody>
      </p:sp>
      <p:sp>
        <p:nvSpPr>
          <p:cNvPr id="31" name="TextBox 30">
            <a:extLst>
              <a:ext uri="{FF2B5EF4-FFF2-40B4-BE49-F238E27FC236}">
                <a16:creationId xmlns:a16="http://schemas.microsoft.com/office/drawing/2014/main" id="{5B41B04E-EAD7-462F-A327-13E48B98352F}"/>
              </a:ext>
            </a:extLst>
          </p:cNvPr>
          <p:cNvSpPr txBox="1"/>
          <p:nvPr/>
        </p:nvSpPr>
        <p:spPr>
          <a:xfrm>
            <a:off x="8006203" y="2771665"/>
            <a:ext cx="2419772" cy="677108"/>
          </a:xfrm>
          <a:prstGeom prst="rect">
            <a:avLst/>
          </a:prstGeom>
          <a:noFill/>
        </p:spPr>
        <p:txBody>
          <a:bodyPr wrap="square" rtlCol="0">
            <a:spAutoFit/>
          </a:bodyPr>
          <a:lstStyle/>
          <a:p>
            <a:pPr algn="ctr"/>
            <a:r>
              <a:rPr lang="en-US" sz="2000" b="1" dirty="0">
                <a:solidFill>
                  <a:schemeClr val="bg1"/>
                </a:solidFill>
                <a:latin typeface="Arial" panose="020B0604020202020204" pitchFamily="34" charset="0"/>
                <a:cs typeface="Arial" panose="020B0604020202020204" pitchFamily="34" charset="0"/>
              </a:rPr>
              <a:t>Fall 2022</a:t>
            </a:r>
          </a:p>
          <a:p>
            <a:pPr algn="ctr"/>
            <a:r>
              <a:rPr lang="en-US" dirty="0">
                <a:solidFill>
                  <a:schemeClr val="bg1"/>
                </a:solidFill>
                <a:latin typeface="Arial" panose="020B0604020202020204" pitchFamily="34" charset="0"/>
                <a:cs typeface="Arial" panose="020B0604020202020204" pitchFamily="34" charset="0"/>
              </a:rPr>
              <a:t>Construction Ends</a:t>
            </a:r>
          </a:p>
        </p:txBody>
      </p:sp>
      <p:sp>
        <p:nvSpPr>
          <p:cNvPr id="2" name="Rectangle 1">
            <a:extLst>
              <a:ext uri="{FF2B5EF4-FFF2-40B4-BE49-F238E27FC236}">
                <a16:creationId xmlns:a16="http://schemas.microsoft.com/office/drawing/2014/main" id="{A227FDFD-E025-40E5-81DE-6F476C458594}"/>
              </a:ext>
            </a:extLst>
          </p:cNvPr>
          <p:cNvSpPr/>
          <p:nvPr/>
        </p:nvSpPr>
        <p:spPr>
          <a:xfrm>
            <a:off x="1649017" y="4425551"/>
            <a:ext cx="289637" cy="201453"/>
          </a:xfrm>
          <a:prstGeom prst="rect">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6228DB71-6534-4419-847B-E818A5348148}"/>
              </a:ext>
            </a:extLst>
          </p:cNvPr>
          <p:cNvSpPr/>
          <p:nvPr/>
        </p:nvSpPr>
        <p:spPr>
          <a:xfrm>
            <a:off x="4267809" y="4434419"/>
            <a:ext cx="289637" cy="201453"/>
          </a:xfrm>
          <a:prstGeom prst="rect">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Rectangle 19">
            <a:extLst>
              <a:ext uri="{FF2B5EF4-FFF2-40B4-BE49-F238E27FC236}">
                <a16:creationId xmlns:a16="http://schemas.microsoft.com/office/drawing/2014/main" id="{AF995698-62B3-4747-ADC7-C8150AB25EC3}"/>
              </a:ext>
            </a:extLst>
          </p:cNvPr>
          <p:cNvSpPr/>
          <p:nvPr/>
        </p:nvSpPr>
        <p:spPr>
          <a:xfrm>
            <a:off x="6734051" y="4428448"/>
            <a:ext cx="289637" cy="201453"/>
          </a:xfrm>
          <a:prstGeom prst="rect">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983200CE-5921-4C48-A7AE-E27C8F010A94}"/>
              </a:ext>
            </a:extLst>
          </p:cNvPr>
          <p:cNvSpPr/>
          <p:nvPr/>
        </p:nvSpPr>
        <p:spPr>
          <a:xfrm>
            <a:off x="9071268" y="4434419"/>
            <a:ext cx="289637" cy="201453"/>
          </a:xfrm>
          <a:prstGeom prst="rect">
            <a:avLst/>
          </a:prstGeom>
          <a:solidFill>
            <a:schemeClr val="bg2"/>
          </a:solidFill>
          <a:ln>
            <a:solidFill>
              <a:srgbClr val="FFFFF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descr="A person posing for the camera&#10;&#10;Description automatically generated">
            <a:extLst>
              <a:ext uri="{FF2B5EF4-FFF2-40B4-BE49-F238E27FC236}">
                <a16:creationId xmlns:a16="http://schemas.microsoft.com/office/drawing/2014/main" id="{3B1633AC-B79A-44F6-9E5B-1092B8C32FD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711516" y="4813871"/>
            <a:ext cx="1402223" cy="1410721"/>
          </a:xfrm>
          <a:prstGeom prst="rect">
            <a:avLst/>
          </a:prstGeom>
        </p:spPr>
      </p:pic>
      <p:pic>
        <p:nvPicPr>
          <p:cNvPr id="32" name="Picture 5">
            <a:extLst>
              <a:ext uri="{FF2B5EF4-FFF2-40B4-BE49-F238E27FC236}">
                <a16:creationId xmlns:a16="http://schemas.microsoft.com/office/drawing/2014/main" id="{EBBF3FA2-4CC0-45A8-8B04-9328AF40C786}"/>
              </a:ext>
            </a:extLst>
          </p:cNvPr>
          <p:cNvPicPr>
            <a:picLocks noChangeAspect="1"/>
          </p:cNvPicPr>
          <p:nvPr/>
        </p:nvPicPr>
        <p:blipFill rotWithShape="1">
          <a:blip r:embed="rId12">
            <a:extLst>
              <a:ext uri="{28A0092B-C50C-407E-A947-70E740481C1C}">
                <a14:useLocalDpi xmlns:a14="http://schemas.microsoft.com/office/drawing/2010/main" val="0"/>
              </a:ext>
            </a:extLst>
          </a:blip>
          <a:srcRect l="14094" r="3170" b="-1"/>
          <a:stretch/>
        </p:blipFill>
        <p:spPr bwMode="auto">
          <a:xfrm>
            <a:off x="8537023" y="4928452"/>
            <a:ext cx="1031747" cy="1264072"/>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5">
            <a:extLst>
              <a:ext uri="{FF2B5EF4-FFF2-40B4-BE49-F238E27FC236}">
                <a16:creationId xmlns:a16="http://schemas.microsoft.com/office/drawing/2014/main" id="{304D11E6-1AD3-4867-96B5-D8E54560B444}"/>
              </a:ext>
            </a:extLst>
          </p:cNvPr>
          <p:cNvPicPr>
            <a:picLocks noChangeAspect="1"/>
          </p:cNvPicPr>
          <p:nvPr/>
        </p:nvPicPr>
        <p:blipFill rotWithShape="1">
          <a:blip r:embed="rId12">
            <a:extLst>
              <a:ext uri="{28A0092B-C50C-407E-A947-70E740481C1C}">
                <a14:useLocalDpi xmlns:a14="http://schemas.microsoft.com/office/drawing/2010/main" val="0"/>
              </a:ext>
            </a:extLst>
          </a:blip>
          <a:srcRect l="14094" r="3170" b="-1"/>
          <a:stretch/>
        </p:blipFill>
        <p:spPr bwMode="auto">
          <a:xfrm>
            <a:off x="9120060" y="4784697"/>
            <a:ext cx="1166693" cy="1429405"/>
          </a:xfrm>
          <a:prstGeom prst="rect">
            <a:avLst/>
          </a:prstGeom>
          <a:noFill/>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Title 3">
            <a:extLst>
              <a:ext uri="{FF2B5EF4-FFF2-40B4-BE49-F238E27FC236}">
                <a16:creationId xmlns:a16="http://schemas.microsoft.com/office/drawing/2014/main" id="{D391BAE0-24D7-4007-81D0-A4D21A26077D}"/>
              </a:ext>
            </a:extLst>
          </p:cNvPr>
          <p:cNvSpPr txBox="1">
            <a:spLocks/>
          </p:cNvSpPr>
          <p:nvPr/>
        </p:nvSpPr>
        <p:spPr>
          <a:xfrm>
            <a:off x="221107" y="571602"/>
            <a:ext cx="9252154" cy="101665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700" b="1" u="sng" dirty="0">
                <a:solidFill>
                  <a:schemeClr val="tx1"/>
                </a:solidFill>
                <a:latin typeface="Arial" panose="020B0604020202020204" pitchFamily="34" charset="0"/>
                <a:cs typeface="Arial" panose="020B0604020202020204" pitchFamily="34" charset="0"/>
              </a:rPr>
              <a:t>Anticipated</a:t>
            </a:r>
            <a:r>
              <a:rPr lang="en-US" sz="3600" b="1" u="sng" dirty="0">
                <a:solidFill>
                  <a:schemeClr val="tx1"/>
                </a:solidFill>
                <a:latin typeface="Arial" panose="020B0604020202020204" pitchFamily="34" charset="0"/>
                <a:cs typeface="Arial" panose="020B0604020202020204" pitchFamily="34" charset="0"/>
              </a:rPr>
              <a:t> Project Timeline</a:t>
            </a:r>
          </a:p>
        </p:txBody>
      </p:sp>
    </p:spTree>
    <p:extLst>
      <p:ext uri="{BB962C8B-B14F-4D97-AF65-F5344CB8AC3E}">
        <p14:creationId xmlns:p14="http://schemas.microsoft.com/office/powerpoint/2010/main" val="21585627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13" name="Title 3">
            <a:extLst>
              <a:ext uri="{FF2B5EF4-FFF2-40B4-BE49-F238E27FC236}">
                <a16:creationId xmlns:a16="http://schemas.microsoft.com/office/drawing/2014/main" id="{4016D312-A14C-48F2-8C0C-8AC6D14C131B}"/>
              </a:ext>
            </a:extLst>
          </p:cNvPr>
          <p:cNvSpPr txBox="1">
            <a:spLocks/>
          </p:cNvSpPr>
          <p:nvPr/>
        </p:nvSpPr>
        <p:spPr>
          <a:xfrm>
            <a:off x="319417" y="448034"/>
            <a:ext cx="7984324" cy="1016654"/>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700" b="1" u="sng" dirty="0">
                <a:solidFill>
                  <a:schemeClr val="tx1"/>
                </a:solidFill>
                <a:latin typeface="Arial" panose="020B0604020202020204" pitchFamily="34" charset="0"/>
                <a:cs typeface="Arial" panose="020B0604020202020204" pitchFamily="34" charset="0"/>
              </a:rPr>
              <a:t>Additional</a:t>
            </a:r>
            <a:r>
              <a:rPr lang="en-US" sz="3600" b="1" u="sng" dirty="0">
                <a:solidFill>
                  <a:schemeClr val="tx1"/>
                </a:solidFill>
                <a:latin typeface="Arial" panose="020B0604020202020204" pitchFamily="34" charset="0"/>
                <a:cs typeface="Arial" panose="020B0604020202020204" pitchFamily="34" charset="0"/>
              </a:rPr>
              <a:t> Information </a:t>
            </a:r>
          </a:p>
        </p:txBody>
      </p:sp>
      <p:sp>
        <p:nvSpPr>
          <p:cNvPr id="13316" name="Text Placeholder 6"/>
          <p:cNvSpPr>
            <a:spLocks noGrp="1"/>
          </p:cNvSpPr>
          <p:nvPr>
            <p:ph type="body" sz="half" idx="2"/>
          </p:nvPr>
        </p:nvSpPr>
        <p:spPr>
          <a:xfrm>
            <a:off x="319417" y="2603594"/>
            <a:ext cx="4014458" cy="2620296"/>
          </a:xfrm>
        </p:spPr>
        <p:txBody>
          <a:bodyPr vert="horz" lIns="91440" tIns="45720" rIns="91440" bIns="45720" rtlCol="0">
            <a:normAutofit/>
          </a:bodyPr>
          <a:lstStyle/>
          <a:p>
            <a:pPr marL="285750" indent="-228600">
              <a:buClr>
                <a:schemeClr val="accent3"/>
              </a:buClr>
              <a:buFont typeface="Wingdings 3" charset="2"/>
              <a:buChar char=""/>
              <a:defRPr/>
            </a:pPr>
            <a:r>
              <a:rPr lang="en-US" altLang="en-US" sz="2000" b="1" dirty="0">
                <a:solidFill>
                  <a:schemeClr val="bg1"/>
                </a:solidFill>
                <a:latin typeface="Arial" panose="020B0604020202020204" pitchFamily="34" charset="0"/>
                <a:cs typeface="Arial" panose="020B0604020202020204" pitchFamily="34" charset="0"/>
              </a:rPr>
              <a:t>Check the City of Rochester </a:t>
            </a:r>
            <a:r>
              <a:rPr lang="en-US" altLang="en-US" sz="2000" b="1" dirty="0">
                <a:solidFill>
                  <a:srgbClr val="0070C0"/>
                </a:solidFill>
                <a:latin typeface="Arial" panose="020B0604020202020204" pitchFamily="34" charset="0"/>
                <a:cs typeface="Arial" panose="020B0604020202020204" pitchFamily="34" charset="0"/>
              </a:rPr>
              <a:t>Project Webpage </a:t>
            </a:r>
            <a:r>
              <a:rPr lang="en-US" altLang="en-US" sz="2000" b="1" dirty="0">
                <a:solidFill>
                  <a:schemeClr val="bg1"/>
                </a:solidFill>
                <a:latin typeface="Arial" panose="020B0604020202020204" pitchFamily="34" charset="0"/>
                <a:cs typeface="Arial" panose="020B0604020202020204" pitchFamily="34" charset="0"/>
              </a:rPr>
              <a:t>for updates on project schedule, meeting minutes, and public meeting displays</a:t>
            </a:r>
          </a:p>
          <a:p>
            <a:pPr marL="57150">
              <a:buClr>
                <a:schemeClr val="accent3"/>
              </a:buClr>
              <a:defRPr/>
            </a:pPr>
            <a:endParaRPr lang="en-US" altLang="en-US" sz="2000" b="1" dirty="0">
              <a:solidFill>
                <a:schemeClr val="bg1"/>
              </a:solidFill>
              <a:latin typeface="Calibri" panose="020F0502020204030204" pitchFamily="34" charset="0"/>
              <a:cs typeface="Calibri" panose="020F0502020204030204" pitchFamily="34" charset="0"/>
            </a:endParaRPr>
          </a:p>
          <a:p>
            <a:pPr marL="285750" indent="-228600">
              <a:buClr>
                <a:schemeClr val="accent3"/>
              </a:buClr>
              <a:buFont typeface="Wingdings 3" charset="2"/>
              <a:buChar char=""/>
              <a:defRPr/>
            </a:pPr>
            <a:endParaRPr lang="en-US" altLang="en-US" sz="2000" b="1" dirty="0">
              <a:solidFill>
                <a:schemeClr val="bg1"/>
              </a:solidFill>
              <a:latin typeface="Calibri" panose="020F0502020204030204" pitchFamily="34" charset="0"/>
              <a:cs typeface="Calibri" panose="020F0502020204030204" pitchFamily="34" charset="0"/>
            </a:endParaRPr>
          </a:p>
          <a:p>
            <a:pPr marL="514350" lvl="1">
              <a:buClr>
                <a:schemeClr val="accent3"/>
              </a:buClr>
              <a:defRPr/>
            </a:pPr>
            <a:endParaRPr lang="en-US" altLang="en-US" sz="1800" b="1" dirty="0">
              <a:solidFill>
                <a:srgbClr val="FF0000"/>
              </a:solidFill>
              <a:latin typeface="Calibri" panose="020F0502020204030204" pitchFamily="34" charset="0"/>
              <a:cs typeface="Calibri" panose="020F0502020204030204" pitchFamily="34" charset="0"/>
            </a:endParaRPr>
          </a:p>
          <a:p>
            <a:pPr marL="742950" lvl="1" indent="-228600">
              <a:buClr>
                <a:schemeClr val="accent3"/>
              </a:buClr>
              <a:buFont typeface="Wingdings 3" charset="2"/>
              <a:buChar char=""/>
              <a:defRPr/>
            </a:pPr>
            <a:endParaRPr lang="en-US" altLang="en-US" dirty="0">
              <a:solidFill>
                <a:schemeClr val="bg1"/>
              </a:solidFill>
              <a:latin typeface="Arial" panose="020B0604020202020204" pitchFamily="34" charset="0"/>
              <a:cs typeface="Arial" panose="020B0604020202020204" pitchFamily="34" charset="0"/>
            </a:endParaRPr>
          </a:p>
          <a:p>
            <a:pPr marL="742950" lvl="1" indent="-228600">
              <a:buClr>
                <a:schemeClr val="accent3"/>
              </a:buClr>
              <a:buFont typeface="Wingdings 3" charset="2"/>
              <a:buChar char=""/>
              <a:defRPr/>
            </a:pP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p:txBody>
      </p:sp>
      <p:sp>
        <p:nvSpPr>
          <p:cNvPr id="4" name="TextBox 3"/>
          <p:cNvSpPr txBox="1"/>
          <p:nvPr/>
        </p:nvSpPr>
        <p:spPr>
          <a:xfrm>
            <a:off x="2481592" y="5941367"/>
            <a:ext cx="6567766" cy="461665"/>
          </a:xfrm>
          <a:prstGeom prst="rect">
            <a:avLst/>
          </a:prstGeom>
          <a:noFill/>
        </p:spPr>
        <p:txBody>
          <a:bodyPr wrap="square" rtlCol="0">
            <a:spAutoFit/>
          </a:bodyPr>
          <a:lstStyle/>
          <a:p>
            <a:pPr marL="285750" indent="-228600">
              <a:buClr>
                <a:schemeClr val="accent3"/>
              </a:buClr>
              <a:buFont typeface="Wingdings 3" charset="2"/>
              <a:buChar char=""/>
              <a:defRPr/>
            </a:pPr>
            <a:r>
              <a:rPr lang="en-US" altLang="en-US" sz="2400" b="1" u="sng" dirty="0">
                <a:solidFill>
                  <a:srgbClr val="0070C0"/>
                </a:solidFill>
                <a:latin typeface="Calibri" panose="020F0502020204030204" pitchFamily="34" charset="0"/>
                <a:cs typeface="Calibri" panose="020F0502020204030204" pitchFamily="34" charset="0"/>
              </a:rPr>
              <a:t>https://www.cityofrochester.gov/weaver/</a:t>
            </a:r>
            <a:r>
              <a:rPr lang="en-US" altLang="en-US" sz="2400" b="1" dirty="0">
                <a:solidFill>
                  <a:srgbClr val="0070C0"/>
                </a:solidFill>
                <a:latin typeface="Calibri" panose="020F0502020204030204" pitchFamily="34" charset="0"/>
                <a:cs typeface="Calibri" panose="020F0502020204030204" pitchFamily="34" charset="0"/>
              </a:rPr>
              <a:t> </a:t>
            </a: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82238" y="172977"/>
            <a:ext cx="2505456" cy="1389888"/>
          </a:xfrm>
          <a:prstGeom prst="rect">
            <a:avLst/>
          </a:prstGeom>
        </p:spPr>
      </p:pic>
      <p:pic>
        <p:nvPicPr>
          <p:cNvPr id="2" name="Picture 1"/>
          <p:cNvPicPr>
            <a:picLocks noChangeAspect="1"/>
          </p:cNvPicPr>
          <p:nvPr/>
        </p:nvPicPr>
        <p:blipFill rotWithShape="1">
          <a:blip r:embed="rId5"/>
          <a:srcRect r="59648" b="37161"/>
          <a:stretch/>
        </p:blipFill>
        <p:spPr>
          <a:xfrm>
            <a:off x="4644958" y="1694417"/>
            <a:ext cx="7142736" cy="3791983"/>
          </a:xfrm>
          <a:prstGeom prst="rect">
            <a:avLst/>
          </a:prstGeom>
        </p:spPr>
      </p:pic>
    </p:spTree>
    <p:extLst>
      <p:ext uri="{BB962C8B-B14F-4D97-AF65-F5344CB8AC3E}">
        <p14:creationId xmlns:p14="http://schemas.microsoft.com/office/powerpoint/2010/main" val="152829187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AACDA34-882E-4196-8554-EBD67691B7F1}"/>
              </a:ext>
            </a:extLst>
          </p:cNvPr>
          <p:cNvSpPr>
            <a:spLocks noGrp="1"/>
          </p:cNvSpPr>
          <p:nvPr>
            <p:ph idx="1"/>
          </p:nvPr>
        </p:nvSpPr>
        <p:spPr>
          <a:xfrm>
            <a:off x="8582272" y="3844035"/>
            <a:ext cx="3566159" cy="1654631"/>
          </a:xfrm>
        </p:spPr>
        <p:txBody>
          <a:bodyPr>
            <a:normAutofit fontScale="92500"/>
          </a:bodyPr>
          <a:lstStyle/>
          <a:p>
            <a:pPr marL="0" indent="0" eaLnBrk="1" hangingPunct="1">
              <a:buNone/>
            </a:pPr>
            <a:r>
              <a:rPr lang="en-US" altLang="en-US" sz="1600" i="1" dirty="0">
                <a:solidFill>
                  <a:schemeClr val="accent3"/>
                </a:solidFill>
                <a:latin typeface="Arial" panose="020B0604020202020204" pitchFamily="34" charset="0"/>
                <a:cs typeface="Arial" panose="020B0604020202020204" pitchFamily="34" charset="0"/>
              </a:rPr>
              <a:t>Thank you for your time.</a:t>
            </a:r>
          </a:p>
          <a:p>
            <a:pPr marL="0" indent="0" eaLnBrk="1" hangingPunct="1">
              <a:buNone/>
            </a:pPr>
            <a:r>
              <a:rPr lang="en-US" altLang="en-US" sz="1600" b="1" dirty="0">
                <a:solidFill>
                  <a:schemeClr val="bg1"/>
                </a:solidFill>
                <a:latin typeface="Arial" panose="020B0604020202020204" pitchFamily="34" charset="0"/>
                <a:cs typeface="Arial" panose="020B0604020202020204" pitchFamily="34" charset="0"/>
              </a:rPr>
              <a:t>For additional information, please contact:</a:t>
            </a:r>
          </a:p>
          <a:p>
            <a:pPr marL="0" indent="0" eaLnBrk="1" hangingPunct="1">
              <a:buNone/>
            </a:pPr>
            <a:r>
              <a:rPr lang="en-US" altLang="en-US" sz="1600" b="1" dirty="0">
                <a:solidFill>
                  <a:schemeClr val="bg1"/>
                </a:solidFill>
                <a:latin typeface="Arial" panose="020B0604020202020204" pitchFamily="34" charset="0"/>
                <a:cs typeface="Arial" panose="020B0604020202020204" pitchFamily="34" charset="0"/>
              </a:rPr>
              <a:t>Phoenix Howell at 585.428.6284 or</a:t>
            </a:r>
          </a:p>
          <a:p>
            <a:pPr marL="0" indent="0" eaLnBrk="1" hangingPunct="1">
              <a:buNone/>
            </a:pPr>
            <a:r>
              <a:rPr lang="en-US" altLang="en-US" sz="1600" u="sng" dirty="0" err="1">
                <a:solidFill>
                  <a:srgbClr val="0070C0"/>
                </a:solidFill>
                <a:latin typeface="Arial" panose="020B0604020202020204" pitchFamily="34" charset="0"/>
                <a:cs typeface="Arial" panose="020B0604020202020204" pitchFamily="34" charset="0"/>
              </a:rPr>
              <a:t>Phoenix.Howell@CityofRochester.Gov</a:t>
            </a:r>
            <a:r>
              <a:rPr lang="en-US" altLang="en-US" sz="1600" dirty="0">
                <a:solidFill>
                  <a:srgbClr val="0070C0"/>
                </a:solidFill>
                <a:latin typeface="Arial" panose="020B0604020202020204" pitchFamily="34" charset="0"/>
                <a:cs typeface="Arial" panose="020B0604020202020204" pitchFamily="34" charset="0"/>
              </a:rPr>
              <a:t> </a:t>
            </a:r>
          </a:p>
        </p:txBody>
      </p:sp>
      <p:sp>
        <p:nvSpPr>
          <p:cNvPr id="13316" name="Text Placeholder 6"/>
          <p:cNvSpPr>
            <a:spLocks noGrp="1"/>
          </p:cNvSpPr>
          <p:nvPr>
            <p:ph type="body" sz="half" idx="2"/>
          </p:nvPr>
        </p:nvSpPr>
        <p:spPr>
          <a:xfrm>
            <a:off x="689952" y="2885271"/>
            <a:ext cx="7196495" cy="1441782"/>
          </a:xfrm>
        </p:spPr>
        <p:txBody>
          <a:bodyPr vert="horz" lIns="91440" tIns="45720" rIns="91440" bIns="45720" rtlCol="0">
            <a:normAutofit/>
          </a:bodyPr>
          <a:lstStyle/>
          <a:p>
            <a:pPr marL="285750" indent="-228600">
              <a:buClr>
                <a:schemeClr val="accent3"/>
              </a:buClr>
              <a:buFont typeface="Wingdings 3" charset="2"/>
              <a:buChar char=""/>
              <a:defRPr/>
            </a:pPr>
            <a:r>
              <a:rPr lang="en-US" altLang="en-US" sz="1800" b="1" dirty="0">
                <a:solidFill>
                  <a:schemeClr val="bg1"/>
                </a:solidFill>
                <a:latin typeface="Arial" panose="020B0604020202020204" pitchFamily="34" charset="0"/>
                <a:cs typeface="Arial" panose="020B0604020202020204" pitchFamily="34" charset="0"/>
              </a:rPr>
              <a:t>Click Raise Hand in the webinar controls</a:t>
            </a:r>
          </a:p>
          <a:p>
            <a:pPr marL="285750" indent="-228600">
              <a:buClr>
                <a:schemeClr val="accent3"/>
              </a:buClr>
              <a:buFont typeface="Wingdings 3" charset="2"/>
              <a:buChar char=""/>
              <a:defRPr/>
            </a:pPr>
            <a:r>
              <a:rPr lang="en-US" altLang="en-US" sz="1800" b="1" dirty="0">
                <a:solidFill>
                  <a:schemeClr val="bg1"/>
                </a:solidFill>
                <a:latin typeface="Arial" panose="020B0604020202020204" pitchFamily="34" charset="0"/>
                <a:cs typeface="Arial" panose="020B0604020202020204" pitchFamily="34" charset="0"/>
              </a:rPr>
              <a:t>The Host will be notified that you have raised your hand</a:t>
            </a:r>
          </a:p>
          <a:p>
            <a:pPr marL="285750" indent="-228600">
              <a:buClr>
                <a:schemeClr val="accent3"/>
              </a:buClr>
              <a:buFont typeface="Wingdings 3" charset="2"/>
              <a:buChar char=""/>
              <a:defRPr/>
            </a:pPr>
            <a:r>
              <a:rPr lang="en-US" altLang="en-US" sz="1800" b="1" dirty="0">
                <a:solidFill>
                  <a:schemeClr val="bg1"/>
                </a:solidFill>
                <a:latin typeface="Arial" panose="020B0604020202020204" pitchFamily="34" charset="0"/>
                <a:cs typeface="Arial" panose="020B0604020202020204" pitchFamily="34" charset="0"/>
              </a:rPr>
              <a:t>Click lower Hand when finished</a:t>
            </a:r>
          </a:p>
          <a:p>
            <a:pPr marL="742950" lvl="1" indent="-228600">
              <a:buClr>
                <a:schemeClr val="accent3"/>
              </a:buClr>
              <a:buFont typeface="Wingdings 3" charset="2"/>
              <a:buChar char=""/>
              <a:defRPr/>
            </a:pPr>
            <a:endParaRPr lang="en-US" altLang="en-US" dirty="0">
              <a:solidFill>
                <a:schemeClr val="bg1"/>
              </a:solidFill>
            </a:endParaRPr>
          </a:p>
          <a:p>
            <a:pPr marL="285750" indent="-228600">
              <a:buFont typeface="Wingdings 3" charset="2"/>
              <a:buChar char=""/>
              <a:defRPr/>
            </a:pPr>
            <a:endParaRPr lang="en-US" altLang="en-US" dirty="0">
              <a:solidFill>
                <a:schemeClr val="bg1"/>
              </a:solidFill>
            </a:endParaRPr>
          </a:p>
        </p:txBody>
      </p:sp>
      <p:sp>
        <p:nvSpPr>
          <p:cNvPr id="14" name="Rectangle 13">
            <a:extLst>
              <a:ext uri="{FF2B5EF4-FFF2-40B4-BE49-F238E27FC236}">
                <a16:creationId xmlns:a16="http://schemas.microsoft.com/office/drawing/2014/main" id="{83270306-04D1-4EFA-AAD8-D662849F44CE}"/>
              </a:ext>
            </a:extLst>
          </p:cNvPr>
          <p:cNvSpPr/>
          <p:nvPr/>
        </p:nvSpPr>
        <p:spPr>
          <a:xfrm>
            <a:off x="245119" y="2382022"/>
            <a:ext cx="5857309" cy="461665"/>
          </a:xfrm>
          <a:prstGeom prst="rect">
            <a:avLst/>
          </a:prstGeom>
        </p:spPr>
        <p:txBody>
          <a:bodyPr wrap="none">
            <a:spAutoFit/>
          </a:bodyPr>
          <a:lstStyle/>
          <a:p>
            <a:pPr marL="57150">
              <a:defRPr/>
            </a:pPr>
            <a:r>
              <a:rPr lang="en-US" altLang="en-US" sz="2400" b="1" u="sng" dirty="0">
                <a:solidFill>
                  <a:schemeClr val="bg1"/>
                </a:solidFill>
                <a:latin typeface="Arial" panose="020B0604020202020204" pitchFamily="34" charset="0"/>
                <a:cs typeface="Arial" panose="020B0604020202020204" pitchFamily="34" charset="0"/>
              </a:rPr>
              <a:t>To ask a question on the </a:t>
            </a:r>
            <a:r>
              <a:rPr lang="en-US" altLang="en-US" sz="2400" b="1" u="sng" dirty="0">
                <a:solidFill>
                  <a:srgbClr val="0070C0"/>
                </a:solidFill>
                <a:latin typeface="Arial" panose="020B0604020202020204" pitchFamily="34" charset="0"/>
                <a:cs typeface="Arial" panose="020B0604020202020204" pitchFamily="34" charset="0"/>
              </a:rPr>
              <a:t>COMPUTER</a:t>
            </a:r>
            <a:r>
              <a:rPr lang="en-US" altLang="en-US" sz="2400" b="1" u="sng" dirty="0">
                <a:solidFill>
                  <a:schemeClr val="bg1"/>
                </a:solidFill>
                <a:latin typeface="Arial" panose="020B0604020202020204" pitchFamily="34" charset="0"/>
                <a:cs typeface="Arial" panose="020B0604020202020204" pitchFamily="34" charset="0"/>
              </a:rPr>
              <a:t>:</a:t>
            </a:r>
          </a:p>
        </p:txBody>
      </p:sp>
      <p:sp>
        <p:nvSpPr>
          <p:cNvPr id="15" name="Text Placeholder 6">
            <a:extLst>
              <a:ext uri="{FF2B5EF4-FFF2-40B4-BE49-F238E27FC236}">
                <a16:creationId xmlns:a16="http://schemas.microsoft.com/office/drawing/2014/main" id="{991F1B40-F9BB-408E-BD4A-61282262579F}"/>
              </a:ext>
            </a:extLst>
          </p:cNvPr>
          <p:cNvSpPr txBox="1">
            <a:spLocks/>
          </p:cNvSpPr>
          <p:nvPr/>
        </p:nvSpPr>
        <p:spPr>
          <a:xfrm>
            <a:off x="689952" y="5957053"/>
            <a:ext cx="8844746" cy="846577"/>
          </a:xfrm>
          <a:prstGeom prst="rect">
            <a:avLst/>
          </a:prstGeom>
        </p:spPr>
        <p:txBody>
          <a:bodyPr vert="horz" lIns="91440" tIns="45720" rIns="91440" bIns="45720" rtlCol="0">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pPr marL="285750" indent="-228600">
              <a:buClr>
                <a:schemeClr val="accent3"/>
              </a:buClr>
              <a:buFont typeface="Wingdings 3" charset="2"/>
              <a:buChar char=""/>
              <a:defRPr/>
            </a:pPr>
            <a:r>
              <a:rPr lang="en-US" altLang="en-US" sz="1900" b="1" dirty="0">
                <a:solidFill>
                  <a:schemeClr val="bg1"/>
                </a:solidFill>
                <a:latin typeface="Arial" panose="020B0604020202020204" pitchFamily="34" charset="0"/>
                <a:cs typeface="Arial" panose="020B0604020202020204" pitchFamily="34" charset="0"/>
              </a:rPr>
              <a:t>Windows: You can also use </a:t>
            </a:r>
            <a:r>
              <a:rPr lang="en-US" altLang="en-US" sz="1900" b="1" dirty="0">
                <a:solidFill>
                  <a:srgbClr val="0070C0"/>
                </a:solidFill>
                <a:latin typeface="Arial" panose="020B0604020202020204" pitchFamily="34" charset="0"/>
                <a:cs typeface="Arial" panose="020B0604020202020204" pitchFamily="34" charset="0"/>
              </a:rPr>
              <a:t>Alt+Y</a:t>
            </a:r>
            <a:r>
              <a:rPr lang="en-US" altLang="en-US" sz="1900" b="1" dirty="0">
                <a:solidFill>
                  <a:schemeClr val="bg1"/>
                </a:solidFill>
                <a:latin typeface="Arial" panose="020B0604020202020204" pitchFamily="34" charset="0"/>
                <a:cs typeface="Arial" panose="020B0604020202020204" pitchFamily="34" charset="0"/>
              </a:rPr>
              <a:t> keyboard shortcut to raise your hand</a:t>
            </a:r>
          </a:p>
          <a:p>
            <a:pPr marL="285750" indent="-228600">
              <a:buClr>
                <a:schemeClr val="accent3"/>
              </a:buClr>
              <a:buFont typeface="Wingdings 3" charset="2"/>
              <a:buChar char=""/>
              <a:defRPr/>
            </a:pPr>
            <a:r>
              <a:rPr lang="en-US" altLang="en-US" sz="1900" b="1" dirty="0">
                <a:solidFill>
                  <a:schemeClr val="bg1"/>
                </a:solidFill>
                <a:latin typeface="Arial" panose="020B0604020202020204" pitchFamily="34" charset="0"/>
                <a:cs typeface="Arial" panose="020B0604020202020204" pitchFamily="34" charset="0"/>
              </a:rPr>
              <a:t>Mac: You can also use </a:t>
            </a:r>
            <a:r>
              <a:rPr lang="en-US" altLang="en-US" sz="1900" b="1" dirty="0">
                <a:solidFill>
                  <a:srgbClr val="0070C0"/>
                </a:solidFill>
                <a:latin typeface="Arial" panose="020B0604020202020204" pitchFamily="34" charset="0"/>
                <a:cs typeface="Arial" panose="020B0604020202020204" pitchFamily="34" charset="0"/>
              </a:rPr>
              <a:t>Option+Y</a:t>
            </a:r>
            <a:r>
              <a:rPr lang="en-US" altLang="en-US" sz="1900" b="1" dirty="0">
                <a:solidFill>
                  <a:schemeClr val="bg1"/>
                </a:solidFill>
                <a:latin typeface="Arial" panose="020B0604020202020204" pitchFamily="34" charset="0"/>
                <a:cs typeface="Arial" panose="020B0604020202020204" pitchFamily="34" charset="0"/>
              </a:rPr>
              <a:t> keyboard shortcut to raise your hand</a:t>
            </a:r>
          </a:p>
          <a:p>
            <a:pPr marL="285750" indent="-228600">
              <a:buFont typeface="Wingdings 3" charset="2"/>
              <a:buChar char=""/>
              <a:defRPr/>
            </a:pPr>
            <a:endParaRPr lang="en-US" altLang="en-US" dirty="0">
              <a:solidFill>
                <a:schemeClr val="bg1"/>
              </a:solidFill>
            </a:endParaRPr>
          </a:p>
        </p:txBody>
      </p:sp>
      <p:sp>
        <p:nvSpPr>
          <p:cNvPr id="16" name="Rectangle 15">
            <a:extLst>
              <a:ext uri="{FF2B5EF4-FFF2-40B4-BE49-F238E27FC236}">
                <a16:creationId xmlns:a16="http://schemas.microsoft.com/office/drawing/2014/main" id="{6C87E1E0-C4A7-4AD0-ACDC-BB39786E1144}"/>
              </a:ext>
            </a:extLst>
          </p:cNvPr>
          <p:cNvSpPr/>
          <p:nvPr/>
        </p:nvSpPr>
        <p:spPr>
          <a:xfrm>
            <a:off x="319103" y="5495388"/>
            <a:ext cx="3901753" cy="461665"/>
          </a:xfrm>
          <a:prstGeom prst="rect">
            <a:avLst/>
          </a:prstGeom>
        </p:spPr>
        <p:txBody>
          <a:bodyPr wrap="square">
            <a:spAutoFit/>
          </a:bodyPr>
          <a:lstStyle/>
          <a:p>
            <a:pPr marL="57150">
              <a:defRPr/>
            </a:pPr>
            <a:r>
              <a:rPr lang="en-US" altLang="en-US" sz="2400" b="1" u="sng" dirty="0" smtClean="0">
                <a:solidFill>
                  <a:schemeClr val="bg1"/>
                </a:solidFill>
                <a:latin typeface="Arial" panose="020B0604020202020204" pitchFamily="34" charset="0"/>
                <a:cs typeface="Arial" panose="020B0604020202020204" pitchFamily="34" charset="0"/>
              </a:rPr>
              <a:t>Keyboard Shortcuts</a:t>
            </a:r>
            <a:r>
              <a:rPr lang="en-US" altLang="en-US" b="1" u="sng" dirty="0" smtClean="0">
                <a:solidFill>
                  <a:schemeClr val="bg1"/>
                </a:solidFill>
                <a:latin typeface="Arial" panose="020B0604020202020204" pitchFamily="34" charset="0"/>
                <a:cs typeface="Arial" panose="020B0604020202020204" pitchFamily="34" charset="0"/>
              </a:rPr>
              <a:t>:</a:t>
            </a:r>
            <a:endParaRPr lang="en-US" altLang="en-US" b="1" u="sng" dirty="0">
              <a:solidFill>
                <a:schemeClr val="bg1"/>
              </a:solidFill>
              <a:latin typeface="Arial" panose="020B0604020202020204" pitchFamily="34" charset="0"/>
              <a:cs typeface="Arial" panose="020B0604020202020204" pitchFamily="34" charset="0"/>
            </a:endParaRPr>
          </a:p>
        </p:txBody>
      </p:sp>
      <p:sp>
        <p:nvSpPr>
          <p:cNvPr id="25" name="Title 3">
            <a:extLst>
              <a:ext uri="{FF2B5EF4-FFF2-40B4-BE49-F238E27FC236}">
                <a16:creationId xmlns:a16="http://schemas.microsoft.com/office/drawing/2014/main" id="{1ABB9533-FF4C-4653-BCFB-9ACD545FF5A1}"/>
              </a:ext>
            </a:extLst>
          </p:cNvPr>
          <p:cNvSpPr txBox="1">
            <a:spLocks/>
          </p:cNvSpPr>
          <p:nvPr/>
        </p:nvSpPr>
        <p:spPr>
          <a:xfrm>
            <a:off x="319103" y="245864"/>
            <a:ext cx="11296247" cy="1484461"/>
          </a:xfrm>
          <a:prstGeom prst="rect">
            <a:avLst/>
          </a:prstGeom>
        </p:spPr>
        <p:txBody>
          <a:bodyPr vert="horz" lIns="91440" tIns="45720" rIns="91440" bIns="45720" rtlCol="0" anchor="t">
            <a:normAutofit fontScale="97500"/>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700" b="1" u="sng" spc="-200" dirty="0">
                <a:solidFill>
                  <a:schemeClr val="tx1"/>
                </a:solidFill>
                <a:latin typeface="Arial" panose="020B0604020202020204" pitchFamily="34" charset="0"/>
                <a:cs typeface="Arial" panose="020B0604020202020204" pitchFamily="34" charset="0"/>
              </a:rPr>
              <a:t>Questions</a:t>
            </a:r>
            <a:r>
              <a:rPr lang="en-US" sz="3600" b="1" u="sng" spc="-200" dirty="0">
                <a:solidFill>
                  <a:schemeClr val="tx1"/>
                </a:solidFill>
                <a:latin typeface="Arial" panose="020B0604020202020204" pitchFamily="34" charset="0"/>
                <a:cs typeface="Arial" panose="020B0604020202020204" pitchFamily="34" charset="0"/>
              </a:rPr>
              <a:t> or Comments</a:t>
            </a:r>
          </a:p>
        </p:txBody>
      </p:sp>
      <p:sp>
        <p:nvSpPr>
          <p:cNvPr id="13" name="Rectangle 12">
            <a:extLst>
              <a:ext uri="{FF2B5EF4-FFF2-40B4-BE49-F238E27FC236}">
                <a16:creationId xmlns:a16="http://schemas.microsoft.com/office/drawing/2014/main" id="{83270306-04D1-4EFA-AAD8-D662849F44CE}"/>
              </a:ext>
            </a:extLst>
          </p:cNvPr>
          <p:cNvSpPr/>
          <p:nvPr/>
        </p:nvSpPr>
        <p:spPr>
          <a:xfrm>
            <a:off x="319104" y="4328390"/>
            <a:ext cx="5190460" cy="461665"/>
          </a:xfrm>
          <a:prstGeom prst="rect">
            <a:avLst/>
          </a:prstGeom>
        </p:spPr>
        <p:txBody>
          <a:bodyPr wrap="none">
            <a:spAutoFit/>
          </a:bodyPr>
          <a:lstStyle/>
          <a:p>
            <a:pPr marL="57150">
              <a:defRPr/>
            </a:pPr>
            <a:r>
              <a:rPr lang="en-US" altLang="en-US" sz="2400" b="1" u="sng" dirty="0">
                <a:solidFill>
                  <a:schemeClr val="bg1"/>
                </a:solidFill>
                <a:latin typeface="Arial" panose="020B0604020202020204" pitchFamily="34" charset="0"/>
                <a:cs typeface="Arial" panose="020B0604020202020204" pitchFamily="34" charset="0"/>
              </a:rPr>
              <a:t>To ask a question on the </a:t>
            </a:r>
            <a:r>
              <a:rPr lang="en-US" altLang="en-US" sz="2400" b="1" u="sng" dirty="0">
                <a:solidFill>
                  <a:srgbClr val="0070C0"/>
                </a:solidFill>
                <a:latin typeface="Arial" panose="020B0604020202020204" pitchFamily="34" charset="0"/>
                <a:cs typeface="Arial" panose="020B0604020202020204" pitchFamily="34" charset="0"/>
              </a:rPr>
              <a:t>PHONE</a:t>
            </a:r>
            <a:r>
              <a:rPr lang="en-US" altLang="en-US" sz="2400" b="1" u="sng" dirty="0">
                <a:solidFill>
                  <a:schemeClr val="bg1"/>
                </a:solidFill>
                <a:latin typeface="Arial" panose="020B0604020202020204" pitchFamily="34" charset="0"/>
                <a:cs typeface="Arial" panose="020B0604020202020204" pitchFamily="34" charset="0"/>
              </a:rPr>
              <a:t>:</a:t>
            </a:r>
          </a:p>
        </p:txBody>
      </p:sp>
      <p:sp>
        <p:nvSpPr>
          <p:cNvPr id="21" name="Text Placeholder 6"/>
          <p:cNvSpPr txBox="1">
            <a:spLocks/>
          </p:cNvSpPr>
          <p:nvPr/>
        </p:nvSpPr>
        <p:spPr>
          <a:xfrm>
            <a:off x="682914" y="4776828"/>
            <a:ext cx="7196495" cy="652395"/>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pPr marL="285750" indent="-228600">
              <a:buClr>
                <a:schemeClr val="accent3"/>
              </a:buClr>
              <a:buFont typeface="Wingdings 3" charset="2"/>
              <a:buChar char=""/>
              <a:defRPr/>
            </a:pPr>
            <a:r>
              <a:rPr lang="en-US" altLang="en-US" sz="1800" b="1" dirty="0">
                <a:solidFill>
                  <a:schemeClr val="bg1"/>
                </a:solidFill>
                <a:latin typeface="Arial" panose="020B0604020202020204" pitchFamily="34" charset="0"/>
                <a:cs typeface="Arial" panose="020B0604020202020204" pitchFamily="34" charset="0"/>
              </a:rPr>
              <a:t>Dial *9 to Raise your Hand </a:t>
            </a:r>
            <a:endParaRPr lang="en-US" altLang="en-US" sz="1800" b="1" dirty="0" smtClean="0">
              <a:solidFill>
                <a:schemeClr val="bg1"/>
              </a:solidFill>
              <a:latin typeface="Arial" panose="020B0604020202020204" pitchFamily="34" charset="0"/>
              <a:cs typeface="Arial" panose="020B0604020202020204" pitchFamily="34" charset="0"/>
            </a:endParaRPr>
          </a:p>
          <a:p>
            <a:pPr marL="285750" indent="-228600">
              <a:buClr>
                <a:schemeClr val="accent3"/>
              </a:buClr>
              <a:buFont typeface="Wingdings 3" charset="2"/>
              <a:buChar char=""/>
              <a:defRPr/>
            </a:pPr>
            <a:r>
              <a:rPr lang="en-US" altLang="en-US" sz="1800" b="1" dirty="0" smtClean="0">
                <a:solidFill>
                  <a:schemeClr val="bg1"/>
                </a:solidFill>
                <a:latin typeface="Arial" panose="020B0604020202020204" pitchFamily="34" charset="0"/>
                <a:cs typeface="Arial" panose="020B0604020202020204" pitchFamily="34" charset="0"/>
              </a:rPr>
              <a:t>Dial *6 to Unmute</a:t>
            </a:r>
            <a:endParaRPr lang="en-US" altLang="en-US" sz="1800" b="1" dirty="0">
              <a:solidFill>
                <a:schemeClr val="bg1"/>
              </a:solidFill>
              <a:latin typeface="Arial" panose="020B0604020202020204" pitchFamily="34" charset="0"/>
              <a:cs typeface="Arial" panose="020B0604020202020204" pitchFamily="34" charset="0"/>
            </a:endParaRPr>
          </a:p>
          <a:p>
            <a:pPr marL="742950" lvl="1" indent="-228600">
              <a:buClr>
                <a:schemeClr val="accent3"/>
              </a:buClr>
              <a:buFont typeface="Wingdings 3" charset="2"/>
              <a:buChar char=""/>
              <a:defRPr/>
            </a:pPr>
            <a:endParaRPr lang="en-US" altLang="en-US" dirty="0">
              <a:solidFill>
                <a:schemeClr val="bg1"/>
              </a:solidFill>
            </a:endParaRPr>
          </a:p>
          <a:p>
            <a:pPr marL="285750" indent="-228600">
              <a:buFont typeface="Wingdings 3" charset="2"/>
              <a:buChar char=""/>
              <a:defRPr/>
            </a:pPr>
            <a:endParaRPr lang="en-US" altLang="en-US" dirty="0">
              <a:solidFill>
                <a:schemeClr val="bg1"/>
              </a:solidFill>
            </a:endParaRPr>
          </a:p>
        </p:txBody>
      </p:sp>
      <p:sp>
        <p:nvSpPr>
          <p:cNvPr id="24" name="Rectangle 23">
            <a:extLst>
              <a:ext uri="{FF2B5EF4-FFF2-40B4-BE49-F238E27FC236}">
                <a16:creationId xmlns:a16="http://schemas.microsoft.com/office/drawing/2014/main" id="{83270306-04D1-4EFA-AAD8-D662849F44CE}"/>
              </a:ext>
            </a:extLst>
          </p:cNvPr>
          <p:cNvSpPr/>
          <p:nvPr/>
        </p:nvSpPr>
        <p:spPr>
          <a:xfrm>
            <a:off x="245119" y="900947"/>
            <a:ext cx="6912139" cy="954107"/>
          </a:xfrm>
          <a:prstGeom prst="rect">
            <a:avLst/>
          </a:prstGeom>
        </p:spPr>
        <p:txBody>
          <a:bodyPr wrap="square">
            <a:spAutoFit/>
          </a:bodyPr>
          <a:lstStyle/>
          <a:p>
            <a:pPr marL="57150">
              <a:defRPr/>
            </a:pPr>
            <a:r>
              <a:rPr lang="en-US" altLang="en-US" sz="2800" b="1" dirty="0">
                <a:solidFill>
                  <a:schemeClr val="accent3"/>
                </a:solidFill>
                <a:latin typeface="Arial" panose="020B0604020202020204" pitchFamily="34" charset="0"/>
                <a:cs typeface="Arial" panose="020B0604020202020204" pitchFamily="34" charset="0"/>
              </a:rPr>
              <a:t>Please provide your name and address when asking a question</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1225" y="5443460"/>
            <a:ext cx="1650775" cy="1371600"/>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25840" y="1460499"/>
            <a:ext cx="3566160" cy="2383536"/>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4583" y="2872742"/>
            <a:ext cx="404813" cy="481920"/>
          </a:xfrm>
          <a:prstGeom prst="rect">
            <a:avLst/>
          </a:prstGeom>
        </p:spPr>
      </p:pic>
      <p:pic>
        <p:nvPicPr>
          <p:cNvPr id="6" name="Picture 5"/>
          <p:cNvPicPr>
            <a:picLocks noChangeAspect="1"/>
          </p:cNvPicPr>
          <p:nvPr/>
        </p:nvPicPr>
        <p:blipFill rotWithShape="1">
          <a:blip r:embed="rId6">
            <a:extLst>
              <a:ext uri="{28A0092B-C50C-407E-A947-70E740481C1C}">
                <a14:useLocalDpi xmlns:a14="http://schemas.microsoft.com/office/drawing/2010/main" val="0"/>
              </a:ext>
            </a:extLst>
          </a:blip>
          <a:srcRect l="18874" r="15369"/>
          <a:stretch/>
        </p:blipFill>
        <p:spPr>
          <a:xfrm>
            <a:off x="362676" y="3513118"/>
            <a:ext cx="426720" cy="680211"/>
          </a:xfrm>
          <a:prstGeom prst="rect">
            <a:avLst/>
          </a:prstGeom>
        </p:spPr>
      </p:pic>
    </p:spTree>
    <p:extLst>
      <p:ext uri="{BB962C8B-B14F-4D97-AF65-F5344CB8AC3E}">
        <p14:creationId xmlns:p14="http://schemas.microsoft.com/office/powerpoint/2010/main" val="10714294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319594" y="220891"/>
            <a:ext cx="3040131" cy="892537"/>
          </a:xfrm>
          <a:ln>
            <a:noFill/>
          </a:ln>
        </p:spPr>
        <p:txBody>
          <a:bodyPr>
            <a:noAutofit/>
          </a:bodyPr>
          <a:lstStyle/>
          <a:p>
            <a:pPr eaLnBrk="1" hangingPunct="1"/>
            <a:r>
              <a:rPr lang="en-US" sz="3600" b="1" u="sng" dirty="0">
                <a:solidFill>
                  <a:schemeClr val="tx1"/>
                </a:solidFill>
                <a:latin typeface="Arial" panose="020B0604020202020204" pitchFamily="34" charset="0"/>
                <a:cs typeface="Arial" panose="020B0604020202020204" pitchFamily="34" charset="0"/>
              </a:rPr>
              <a:t>Project Team</a:t>
            </a:r>
            <a:endParaRPr lang="en-US" sz="3600" b="1" dirty="0">
              <a:solidFill>
                <a:schemeClr val="tx1"/>
              </a:solidFill>
              <a:latin typeface="Arial" panose="020B0604020202020204" pitchFamily="34" charset="0"/>
              <a:cs typeface="Arial" panose="020B0604020202020204" pitchFamily="34" charset="0"/>
            </a:endParaRPr>
          </a:p>
        </p:txBody>
      </p:sp>
      <mc:AlternateContent xmlns:mc="http://schemas.openxmlformats.org/markup-compatibility/2006">
        <mc:Choice xmlns="" xmlns:aink="http://schemas.microsoft.com/office/drawing/2016/ink" xmlns:p14="http://schemas.microsoft.com/office/powerpoint/2010/main" Requires="p14 aink">
          <p:contentPart p14:bwMode="auto" r:id="rId3">
            <p14:nvContentPartPr>
              <p14:cNvPr id="3" name="Ink 2">
                <a:extLst>
                  <a:ext uri="{FF2B5EF4-FFF2-40B4-BE49-F238E27FC236}">
                    <a16:creationId xmlns:a16="http://schemas.microsoft.com/office/drawing/2014/main" id="{4FBCDC03-06AC-4A52-A95A-9E3E4ED11EF8}"/>
                  </a:ext>
                </a:extLst>
              </p14:cNvPr>
              <p14:cNvContentPartPr/>
              <p14:nvPr/>
            </p14:nvContentPartPr>
            <p14:xfrm>
              <a:off x="1700621" y="-393844"/>
              <a:ext cx="360" cy="360"/>
            </p14:xfrm>
          </p:contentPart>
        </mc:Choice>
        <mc:Fallback>
          <p:pic>
            <p:nvPicPr>
              <p:cNvPr id="3" name="Ink 2">
                <a:extLst>
                  <a:ext uri="{FF2B5EF4-FFF2-40B4-BE49-F238E27FC236}">
                    <a16:creationId xmlns:a16="http://schemas.microsoft.com/office/drawing/2014/main" id="{4FBCDC03-06AC-4A52-A95A-9E3E4ED11EF8}"/>
                  </a:ext>
                </a:extLst>
              </p:cNvPr>
              <p:cNvPicPr/>
              <p:nvPr/>
            </p:nvPicPr>
            <p:blipFill>
              <a:blip r:embed="rId4"/>
              <a:stretch>
                <a:fillRect/>
              </a:stretch>
            </p:blipFill>
            <p:spPr>
              <a:xfrm>
                <a:off x="1691981" y="-447484"/>
                <a:ext cx="18000" cy="10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5">
            <p14:nvContentPartPr>
              <p14:cNvPr id="4" name="Ink 3">
                <a:extLst>
                  <a:ext uri="{FF2B5EF4-FFF2-40B4-BE49-F238E27FC236}">
                    <a16:creationId xmlns:a16="http://schemas.microsoft.com/office/drawing/2014/main" id="{47B1CE8D-198D-4803-BA09-6BBDEB754A95}"/>
                  </a:ext>
                </a:extLst>
              </p14:cNvPr>
              <p14:cNvContentPartPr/>
              <p14:nvPr/>
            </p14:nvContentPartPr>
            <p14:xfrm>
              <a:off x="1159901" y="2024996"/>
              <a:ext cx="360" cy="360"/>
            </p14:xfrm>
          </p:contentPart>
        </mc:Choice>
        <mc:Fallback>
          <p:pic>
            <p:nvPicPr>
              <p:cNvPr id="4" name="Ink 3">
                <a:extLst>
                  <a:ext uri="{FF2B5EF4-FFF2-40B4-BE49-F238E27FC236}">
                    <a16:creationId xmlns:a16="http://schemas.microsoft.com/office/drawing/2014/main" id="{47B1CE8D-198D-4803-BA09-6BBDEB754A95}"/>
                  </a:ext>
                </a:extLst>
              </p:cNvPr>
              <p:cNvPicPr/>
              <p:nvPr/>
            </p:nvPicPr>
            <p:blipFill>
              <a:blip r:embed="rId6"/>
              <a:stretch>
                <a:fillRect/>
              </a:stretch>
            </p:blipFill>
            <p:spPr>
              <a:xfrm>
                <a:off x="1151261" y="1971356"/>
                <a:ext cx="18000" cy="10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7">
            <p14:nvContentPartPr>
              <p14:cNvPr id="5" name="Ink 4">
                <a:extLst>
                  <a:ext uri="{FF2B5EF4-FFF2-40B4-BE49-F238E27FC236}">
                    <a16:creationId xmlns:a16="http://schemas.microsoft.com/office/drawing/2014/main" id="{04078A75-B8D2-4F49-8019-E6B148BF7099}"/>
                  </a:ext>
                </a:extLst>
              </p14:cNvPr>
              <p14:cNvContentPartPr/>
              <p14:nvPr/>
            </p14:nvContentPartPr>
            <p14:xfrm>
              <a:off x="1157380" y="2046580"/>
              <a:ext cx="360" cy="360"/>
            </p14:xfrm>
          </p:contentPart>
        </mc:Choice>
        <mc:Fallback>
          <p:pic>
            <p:nvPicPr>
              <p:cNvPr id="5" name="Ink 4">
                <a:extLst>
                  <a:ext uri="{FF2B5EF4-FFF2-40B4-BE49-F238E27FC236}">
                    <a16:creationId xmlns:a16="http://schemas.microsoft.com/office/drawing/2014/main" id="{04078A75-B8D2-4F49-8019-E6B148BF7099}"/>
                  </a:ext>
                </a:extLst>
              </p:cNvPr>
              <p:cNvPicPr/>
              <p:nvPr/>
            </p:nvPicPr>
            <p:blipFill>
              <a:blip r:embed="rId8"/>
              <a:stretch>
                <a:fillRect/>
              </a:stretch>
            </p:blipFill>
            <p:spPr>
              <a:xfrm>
                <a:off x="1148740" y="1992580"/>
                <a:ext cx="18000" cy="10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9">
            <p14:nvContentPartPr>
              <p14:cNvPr id="9" name="Ink 8">
                <a:extLst>
                  <a:ext uri="{FF2B5EF4-FFF2-40B4-BE49-F238E27FC236}">
                    <a16:creationId xmlns:a16="http://schemas.microsoft.com/office/drawing/2014/main" id="{B57F793A-1983-4A5A-90E6-4BE19135504F}"/>
                  </a:ext>
                </a:extLst>
              </p14:cNvPr>
              <p14:cNvContentPartPr/>
              <p14:nvPr/>
            </p14:nvContentPartPr>
            <p14:xfrm>
              <a:off x="1182580" y="2038300"/>
              <a:ext cx="360" cy="360"/>
            </p14:xfrm>
          </p:contentPart>
        </mc:Choice>
        <mc:Fallback>
          <p:pic>
            <p:nvPicPr>
              <p:cNvPr id="9" name="Ink 8">
                <a:extLst>
                  <a:ext uri="{FF2B5EF4-FFF2-40B4-BE49-F238E27FC236}">
                    <a16:creationId xmlns:a16="http://schemas.microsoft.com/office/drawing/2014/main" id="{B57F793A-1983-4A5A-90E6-4BE19135504F}"/>
                  </a:ext>
                </a:extLst>
              </p:cNvPr>
              <p:cNvPicPr/>
              <p:nvPr/>
            </p:nvPicPr>
            <p:blipFill>
              <a:blip r:embed="rId10"/>
              <a:stretch>
                <a:fillRect/>
              </a:stretch>
            </p:blipFill>
            <p:spPr>
              <a:xfrm>
                <a:off x="1173580" y="1984300"/>
                <a:ext cx="18000" cy="108000"/>
              </a:xfrm>
              <a:prstGeom prst="rect">
                <a:avLst/>
              </a:prstGeom>
            </p:spPr>
          </p:pic>
        </mc:Fallback>
      </mc:AlternateContent>
      <mc:AlternateContent xmlns:mc="http://schemas.openxmlformats.org/markup-compatibility/2006">
        <mc:Choice xmlns="" xmlns:aink="http://schemas.microsoft.com/office/drawing/2016/ink" xmlns:p14="http://schemas.microsoft.com/office/powerpoint/2010/main" Requires="p14 aink">
          <p:contentPart p14:bwMode="auto" r:id="rId13">
            <p14:nvContentPartPr>
              <p14:cNvPr id="10" name="Ink 9">
                <a:extLst>
                  <a:ext uri="{FF2B5EF4-FFF2-40B4-BE49-F238E27FC236}">
                    <a16:creationId xmlns:a16="http://schemas.microsoft.com/office/drawing/2014/main" id="{BFECC46E-E2FF-44E4-84E5-CB53F745D9DC}"/>
                  </a:ext>
                </a:extLst>
              </p14:cNvPr>
              <p14:cNvContentPartPr/>
              <p14:nvPr/>
            </p14:nvContentPartPr>
            <p14:xfrm>
              <a:off x="11719060" y="1996540"/>
              <a:ext cx="360" cy="360"/>
            </p14:xfrm>
          </p:contentPart>
        </mc:Choice>
        <mc:Fallback>
          <p:pic>
            <p:nvPicPr>
              <p:cNvPr id="10" name="Ink 9">
                <a:extLst>
                  <a:ext uri="{FF2B5EF4-FFF2-40B4-BE49-F238E27FC236}">
                    <a16:creationId xmlns:a16="http://schemas.microsoft.com/office/drawing/2014/main" id="{BFECC46E-E2FF-44E4-84E5-CB53F745D9DC}"/>
                  </a:ext>
                </a:extLst>
              </p:cNvPr>
              <p:cNvPicPr/>
              <p:nvPr/>
            </p:nvPicPr>
            <p:blipFill>
              <a:blip r:embed="rId14"/>
              <a:stretch>
                <a:fillRect/>
              </a:stretch>
            </p:blipFill>
            <p:spPr>
              <a:xfrm>
                <a:off x="11710420" y="1942540"/>
                <a:ext cx="18000" cy="108000"/>
              </a:xfrm>
              <a:prstGeom prst="rect">
                <a:avLst/>
              </a:prstGeom>
            </p:spPr>
          </p:pic>
        </mc:Fallback>
      </mc:AlternateContent>
      <p:sp>
        <p:nvSpPr>
          <p:cNvPr id="20" name="Content Placeholder 2">
            <a:extLst>
              <a:ext uri="{FF2B5EF4-FFF2-40B4-BE49-F238E27FC236}">
                <a16:creationId xmlns:a16="http://schemas.microsoft.com/office/drawing/2014/main" id="{0CCDDEE4-FD5A-445B-A7B3-6216B8D848F0}"/>
              </a:ext>
            </a:extLst>
          </p:cNvPr>
          <p:cNvSpPr txBox="1">
            <a:spLocks/>
          </p:cNvSpPr>
          <p:nvPr/>
        </p:nvSpPr>
        <p:spPr>
          <a:xfrm>
            <a:off x="386492" y="2038300"/>
            <a:ext cx="4634395" cy="4957780"/>
          </a:xfrm>
          <a:prstGeom prst="rect">
            <a:avLst/>
          </a:prstGeom>
        </p:spPr>
        <p:txBody>
          <a:bodyPr vert="horz" lIns="91440" tIns="45720" rIns="91440" bIns="45720" rtlCol="0" anchor="ctr">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spcBef>
                <a:spcPts val="600"/>
              </a:spcBef>
              <a:buClr>
                <a:schemeClr val="accent3"/>
              </a:buClr>
              <a:buNone/>
            </a:pPr>
            <a:r>
              <a:rPr lang="en-US" altLang="en-US" sz="1800" b="1" u="sng" dirty="0">
                <a:solidFill>
                  <a:srgbClr val="0070C0"/>
                </a:solidFill>
                <a:latin typeface="Arial" panose="020B0604020202020204" pitchFamily="34" charset="0"/>
                <a:cs typeface="Arial" panose="020B0604020202020204" pitchFamily="34" charset="0"/>
              </a:rPr>
              <a:t>Department of Environmental Services</a:t>
            </a:r>
          </a:p>
          <a:p>
            <a:pPr>
              <a:spcBef>
                <a:spcPts val="0"/>
              </a:spcBef>
              <a:spcAft>
                <a:spcPts val="18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Commissioner </a:t>
            </a:r>
            <a:br>
              <a:rPr lang="en-US" altLang="en-US" sz="1800" b="1" dirty="0">
                <a:solidFill>
                  <a:schemeClr val="bg1"/>
                </a:solidFill>
                <a:latin typeface="Arial" panose="020B0604020202020204" pitchFamily="34" charset="0"/>
                <a:cs typeface="Arial" panose="020B0604020202020204" pitchFamily="34" charset="0"/>
              </a:rPr>
            </a:br>
            <a:r>
              <a:rPr lang="en-US" altLang="en-US" sz="1800" b="1" dirty="0">
                <a:solidFill>
                  <a:schemeClr val="bg1"/>
                </a:solidFill>
                <a:latin typeface="Arial" panose="020B0604020202020204" pitchFamily="34" charset="0"/>
                <a:cs typeface="Arial" panose="020B0604020202020204" pitchFamily="34" charset="0"/>
              </a:rPr>
              <a:t>Norman H. </a:t>
            </a:r>
            <a:r>
              <a:rPr lang="en-US" altLang="en-US" sz="1800" b="1" dirty="0" smtClean="0">
                <a:solidFill>
                  <a:schemeClr val="bg1"/>
                </a:solidFill>
                <a:latin typeface="Arial" panose="020B0604020202020204" pitchFamily="34" charset="0"/>
                <a:cs typeface="Arial" panose="020B0604020202020204" pitchFamily="34" charset="0"/>
              </a:rPr>
              <a:t>Jones </a:t>
            </a:r>
            <a:r>
              <a:rPr lang="en-US" altLang="en-US" sz="1800" b="1" dirty="0">
                <a:solidFill>
                  <a:schemeClr val="bg1"/>
                </a:solidFill>
                <a:latin typeface="Arial" panose="020B0604020202020204" pitchFamily="34" charset="0"/>
                <a:cs typeface="Arial" panose="020B0604020202020204" pitchFamily="34" charset="0"/>
              </a:rPr>
              <a:t/>
            </a:r>
            <a:br>
              <a:rPr lang="en-US" altLang="en-US" sz="1800" b="1" dirty="0">
                <a:solidFill>
                  <a:schemeClr val="bg1"/>
                </a:solidFill>
                <a:latin typeface="Arial" panose="020B0604020202020204" pitchFamily="34" charset="0"/>
                <a:cs typeface="Arial" panose="020B0604020202020204" pitchFamily="34" charset="0"/>
              </a:rPr>
            </a:br>
            <a:endParaRPr lang="en-US" altLang="en-US" sz="1800" b="1" dirty="0">
              <a:solidFill>
                <a:srgbClr val="0070C0"/>
              </a:solidFill>
              <a:latin typeface="Arial" panose="020B0604020202020204" pitchFamily="34" charset="0"/>
              <a:cs typeface="Arial" panose="020B0604020202020204" pitchFamily="34" charset="0"/>
            </a:endParaRPr>
          </a:p>
          <a:p>
            <a:pPr>
              <a:spcBef>
                <a:spcPts val="600"/>
              </a:spcBef>
              <a:buClr>
                <a:schemeClr val="accent3"/>
              </a:buClr>
            </a:pPr>
            <a:endParaRPr lang="en-US" altLang="en-US" sz="1800" b="1" dirty="0">
              <a:solidFill>
                <a:schemeClr val="bg1"/>
              </a:solidFill>
              <a:latin typeface="Arial" panose="020B0604020202020204" pitchFamily="34" charset="0"/>
              <a:cs typeface="Arial" panose="020B0604020202020204" pitchFamily="34" charset="0"/>
            </a:endParaRPr>
          </a:p>
          <a:p>
            <a:pPr>
              <a:spcBef>
                <a:spcPts val="600"/>
              </a:spcBef>
              <a:buClr>
                <a:schemeClr val="accent3"/>
              </a:buClr>
            </a:pPr>
            <a:r>
              <a:rPr lang="en-US" altLang="en-US" sz="1800" b="1" dirty="0">
                <a:solidFill>
                  <a:schemeClr val="bg1"/>
                </a:solidFill>
                <a:latin typeface="Arial" panose="020B0604020202020204" pitchFamily="34" charset="0"/>
                <a:cs typeface="Arial" panose="020B0604020202020204" pitchFamily="34" charset="0"/>
              </a:rPr>
              <a:t>City Engineer </a:t>
            </a:r>
            <a:br>
              <a:rPr lang="en-US" altLang="en-US" sz="1800" b="1" dirty="0">
                <a:solidFill>
                  <a:schemeClr val="bg1"/>
                </a:solidFill>
                <a:latin typeface="Arial" panose="020B0604020202020204" pitchFamily="34" charset="0"/>
                <a:cs typeface="Arial" panose="020B0604020202020204" pitchFamily="34" charset="0"/>
              </a:rPr>
            </a:br>
            <a:r>
              <a:rPr lang="en-US" altLang="en-US" sz="1800" b="1" dirty="0">
                <a:solidFill>
                  <a:schemeClr val="bg1"/>
                </a:solidFill>
                <a:latin typeface="Arial" panose="020B0604020202020204" pitchFamily="34" charset="0"/>
                <a:cs typeface="Arial" panose="020B0604020202020204" pitchFamily="34" charset="0"/>
              </a:rPr>
              <a:t>Holly E. Barrett, P.E.</a:t>
            </a:r>
          </a:p>
          <a:p>
            <a:pPr>
              <a:spcBef>
                <a:spcPts val="600"/>
              </a:spcBef>
              <a:buClr>
                <a:schemeClr val="accent3"/>
              </a:buClr>
            </a:pPr>
            <a:endParaRPr lang="en-US" altLang="en-US" sz="1800" b="1" dirty="0">
              <a:solidFill>
                <a:schemeClr val="bg1"/>
              </a:solidFill>
              <a:latin typeface="Arial" panose="020B0604020202020204" pitchFamily="34" charset="0"/>
              <a:cs typeface="Arial" panose="020B0604020202020204" pitchFamily="34" charset="0"/>
            </a:endParaRPr>
          </a:p>
          <a:p>
            <a:pPr>
              <a:spcBef>
                <a:spcPts val="600"/>
              </a:spcBef>
              <a:buClr>
                <a:schemeClr val="accent3"/>
              </a:buClr>
            </a:pPr>
            <a:r>
              <a:rPr lang="en-US" altLang="en-US" sz="1800" b="1" dirty="0">
                <a:solidFill>
                  <a:schemeClr val="bg1"/>
                </a:solidFill>
                <a:latin typeface="Arial" panose="020B0604020202020204" pitchFamily="34" charset="0"/>
                <a:cs typeface="Arial" panose="020B0604020202020204" pitchFamily="34" charset="0"/>
              </a:rPr>
              <a:t>Director, Water Bureau </a:t>
            </a:r>
            <a:br>
              <a:rPr lang="en-US" altLang="en-US" sz="1800" b="1" dirty="0">
                <a:solidFill>
                  <a:schemeClr val="bg1"/>
                </a:solidFill>
                <a:latin typeface="Arial" panose="020B0604020202020204" pitchFamily="34" charset="0"/>
                <a:cs typeface="Arial" panose="020B0604020202020204" pitchFamily="34" charset="0"/>
              </a:rPr>
            </a:br>
            <a:r>
              <a:rPr lang="en-US" altLang="en-US" sz="1800" b="1" dirty="0">
                <a:solidFill>
                  <a:schemeClr val="bg1"/>
                </a:solidFill>
                <a:latin typeface="Arial" panose="020B0604020202020204" pitchFamily="34" charset="0"/>
                <a:cs typeface="Arial" panose="020B0604020202020204" pitchFamily="34" charset="0"/>
              </a:rPr>
              <a:t>Geoff Gugel, P.E.</a:t>
            </a:r>
          </a:p>
          <a:p>
            <a:pPr>
              <a:spcBef>
                <a:spcPts val="600"/>
              </a:spcBef>
              <a:buClr>
                <a:schemeClr val="accent3"/>
              </a:buClr>
            </a:pPr>
            <a:endParaRPr lang="en-US" altLang="en-US" sz="1800" b="1" dirty="0">
              <a:solidFill>
                <a:schemeClr val="bg1"/>
              </a:solidFill>
              <a:latin typeface="Arial" panose="020B0604020202020204" pitchFamily="34" charset="0"/>
              <a:cs typeface="Arial" panose="020B0604020202020204" pitchFamily="34" charset="0"/>
            </a:endParaRPr>
          </a:p>
          <a:p>
            <a:pPr>
              <a:spcBef>
                <a:spcPts val="600"/>
              </a:spcBef>
              <a:buClr>
                <a:schemeClr val="accent3"/>
              </a:buClr>
            </a:pPr>
            <a:r>
              <a:rPr lang="en-US" altLang="en-US" sz="1800" b="1" dirty="0">
                <a:solidFill>
                  <a:schemeClr val="bg1"/>
                </a:solidFill>
                <a:latin typeface="Arial" panose="020B0604020202020204" pitchFamily="34" charset="0"/>
                <a:cs typeface="Arial" panose="020B0604020202020204" pitchFamily="34" charset="0"/>
              </a:rPr>
              <a:t>Managing Engineer, Street Design Dominic Fekete, P.E.</a:t>
            </a:r>
          </a:p>
          <a:p>
            <a:pPr marL="0" indent="0">
              <a:spcBef>
                <a:spcPts val="600"/>
              </a:spcBef>
              <a:buClr>
                <a:schemeClr val="accent3"/>
              </a:buClr>
              <a:buNone/>
            </a:pPr>
            <a:endParaRPr lang="en-US" altLang="en-US" sz="1800" dirty="0">
              <a:solidFill>
                <a:schemeClr val="bg1"/>
              </a:solidFill>
              <a:latin typeface="Calibri" panose="020F0502020204030204" pitchFamily="34" charset="0"/>
              <a:cs typeface="Calibri" panose="020F0502020204030204" pitchFamily="34" charset="0"/>
            </a:endParaRPr>
          </a:p>
        </p:txBody>
      </p:sp>
      <p:sp>
        <p:nvSpPr>
          <p:cNvPr id="17" name="Content Placeholder 2">
            <a:extLst>
              <a:ext uri="{FF2B5EF4-FFF2-40B4-BE49-F238E27FC236}">
                <a16:creationId xmlns:a16="http://schemas.microsoft.com/office/drawing/2014/main" id="{D6A12582-750D-4216-8DBD-BF472262B4C8}"/>
              </a:ext>
            </a:extLst>
          </p:cNvPr>
          <p:cNvSpPr txBox="1">
            <a:spLocks/>
          </p:cNvSpPr>
          <p:nvPr/>
        </p:nvSpPr>
        <p:spPr>
          <a:xfrm>
            <a:off x="5964732" y="2660718"/>
            <a:ext cx="4881068" cy="4335362"/>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buNone/>
            </a:pPr>
            <a:r>
              <a:rPr lang="en-US" altLang="en-US" sz="1800" b="1" u="sng" dirty="0">
                <a:solidFill>
                  <a:srgbClr val="0070C0"/>
                </a:solidFill>
                <a:latin typeface="Arial" panose="020B0604020202020204" pitchFamily="34" charset="0"/>
                <a:cs typeface="Arial" panose="020B0604020202020204" pitchFamily="34" charset="0"/>
              </a:rPr>
              <a:t>Project Team</a:t>
            </a:r>
          </a:p>
          <a:p>
            <a:pPr>
              <a:spcBef>
                <a:spcPts val="0"/>
              </a:spcBef>
              <a:spcAft>
                <a:spcPts val="18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City Project Manager, Street Design </a:t>
            </a:r>
            <a:br>
              <a:rPr lang="en-US" altLang="en-US" sz="1800" b="1" dirty="0">
                <a:solidFill>
                  <a:schemeClr val="bg1"/>
                </a:solidFill>
                <a:latin typeface="Arial" panose="020B0604020202020204" pitchFamily="34" charset="0"/>
                <a:cs typeface="Arial" panose="020B0604020202020204" pitchFamily="34" charset="0"/>
              </a:rPr>
            </a:br>
            <a:r>
              <a:rPr lang="en-US" altLang="en-US" sz="1800" b="1" dirty="0">
                <a:solidFill>
                  <a:srgbClr val="0070C0"/>
                </a:solidFill>
                <a:latin typeface="Arial" panose="020B0604020202020204" pitchFamily="34" charset="0"/>
                <a:cs typeface="Arial" panose="020B0604020202020204" pitchFamily="34" charset="0"/>
              </a:rPr>
              <a:t>Phoenix Howell – Host</a:t>
            </a:r>
            <a:endParaRPr lang="en-US" altLang="en-US" sz="1800" b="1" dirty="0">
              <a:solidFill>
                <a:schemeClr val="bg1"/>
              </a:solidFill>
              <a:latin typeface="Arial" panose="020B0604020202020204" pitchFamily="34" charset="0"/>
              <a:cs typeface="Arial" panose="020B0604020202020204" pitchFamily="34" charset="0"/>
            </a:endParaRPr>
          </a:p>
          <a:p>
            <a:pPr>
              <a:spcBef>
                <a:spcPts val="0"/>
              </a:spcBef>
              <a:spcAft>
                <a:spcPts val="18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Lu Engineers (Design Consultant)</a:t>
            </a:r>
            <a:br>
              <a:rPr lang="en-US" altLang="en-US" sz="1800" b="1" dirty="0">
                <a:solidFill>
                  <a:schemeClr val="bg1"/>
                </a:solidFill>
                <a:latin typeface="Arial" panose="020B0604020202020204" pitchFamily="34" charset="0"/>
                <a:cs typeface="Arial" panose="020B0604020202020204" pitchFamily="34" charset="0"/>
              </a:rPr>
            </a:br>
            <a:r>
              <a:rPr lang="en-US" altLang="en-US" sz="1800" b="1" dirty="0">
                <a:solidFill>
                  <a:srgbClr val="0070C0"/>
                </a:solidFill>
                <a:latin typeface="Arial" panose="020B0604020202020204" pitchFamily="34" charset="0"/>
                <a:cs typeface="Arial" panose="020B0604020202020204" pitchFamily="34" charset="0"/>
              </a:rPr>
              <a:t>Jonathan </a:t>
            </a:r>
            <a:r>
              <a:rPr lang="en-US" altLang="en-US" sz="1800" b="1" dirty="0" err="1">
                <a:solidFill>
                  <a:srgbClr val="0070C0"/>
                </a:solidFill>
                <a:latin typeface="Arial" panose="020B0604020202020204" pitchFamily="34" charset="0"/>
                <a:cs typeface="Arial" panose="020B0604020202020204" pitchFamily="34" charset="0"/>
              </a:rPr>
              <a:t>Ottman</a:t>
            </a:r>
            <a:r>
              <a:rPr lang="en-US" altLang="en-US" sz="1800" b="1" dirty="0">
                <a:solidFill>
                  <a:srgbClr val="0070C0"/>
                </a:solidFill>
                <a:latin typeface="Arial" panose="020B0604020202020204" pitchFamily="34" charset="0"/>
                <a:cs typeface="Arial" panose="020B0604020202020204" pitchFamily="34" charset="0"/>
              </a:rPr>
              <a:t>, P.E. – Co-Host</a:t>
            </a:r>
          </a:p>
          <a:p>
            <a:pPr>
              <a:spcBef>
                <a:spcPts val="0"/>
              </a:spcBef>
              <a:spcAft>
                <a:spcPts val="18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Monroe County Dept. of Transportation Henry </a:t>
            </a:r>
            <a:r>
              <a:rPr lang="en-US" altLang="en-US" sz="1800" b="1" dirty="0" err="1">
                <a:solidFill>
                  <a:schemeClr val="bg1"/>
                </a:solidFill>
                <a:latin typeface="Arial" panose="020B0604020202020204" pitchFamily="34" charset="0"/>
                <a:cs typeface="Arial" panose="020B0604020202020204" pitchFamily="34" charset="0"/>
              </a:rPr>
              <a:t>Herdzik</a:t>
            </a:r>
            <a:r>
              <a:rPr lang="en-US" altLang="en-US" sz="1800" b="1" dirty="0">
                <a:solidFill>
                  <a:schemeClr val="bg1"/>
                </a:solidFill>
                <a:latin typeface="Arial" panose="020B0604020202020204" pitchFamily="34" charset="0"/>
                <a:cs typeface="Arial" panose="020B0604020202020204" pitchFamily="34" charset="0"/>
              </a:rPr>
              <a:t>, P.E.</a:t>
            </a:r>
          </a:p>
          <a:p>
            <a:pPr>
              <a:spcBef>
                <a:spcPts val="0"/>
              </a:spcBef>
              <a:spcAft>
                <a:spcPts val="18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City Zoning, Christopher Snyder</a:t>
            </a:r>
          </a:p>
          <a:p>
            <a:pPr>
              <a:spcBef>
                <a:spcPts val="0"/>
              </a:spcBef>
              <a:spcAft>
                <a:spcPts val="18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City Permits, John Hart</a:t>
            </a:r>
          </a:p>
        </p:txBody>
      </p:sp>
      <p:pic>
        <p:nvPicPr>
          <p:cNvPr id="6" name="Picture 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41524" y="220891"/>
            <a:ext cx="1264770" cy="1649701"/>
          </a:xfrm>
          <a:prstGeom prst="rect">
            <a:avLst/>
          </a:prstGeom>
        </p:spPr>
      </p:pic>
      <p:pic>
        <p:nvPicPr>
          <p:cNvPr id="7" name="Picture 6"/>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2964481" y="2563516"/>
            <a:ext cx="670560" cy="1005840"/>
          </a:xfrm>
          <a:prstGeom prst="rect">
            <a:avLst/>
          </a:prstGeom>
        </p:spPr>
      </p:pic>
      <p:pic>
        <p:nvPicPr>
          <p:cNvPr id="8" name="Picture 7"/>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3155058" y="3656280"/>
            <a:ext cx="717923" cy="1005840"/>
          </a:xfrm>
          <a:prstGeom prst="rect">
            <a:avLst/>
          </a:prstGeom>
        </p:spPr>
      </p:pic>
      <p:pic>
        <p:nvPicPr>
          <p:cNvPr id="12" name="Picture 11"/>
          <p:cNvPicPr>
            <a:picLocks noChangeAspect="1"/>
          </p:cNvPicPr>
          <p:nvPr/>
        </p:nvPicPr>
        <p:blipFill>
          <a:blip r:embed="rId18" cstate="print">
            <a:extLst>
              <a:ext uri="{28A0092B-C50C-407E-A947-70E740481C1C}">
                <a14:useLocalDpi xmlns:a14="http://schemas.microsoft.com/office/drawing/2010/main" val="0"/>
              </a:ext>
            </a:extLst>
          </a:blip>
          <a:srcRect/>
          <a:stretch/>
        </p:blipFill>
        <p:spPr>
          <a:xfrm>
            <a:off x="10303933" y="3445093"/>
            <a:ext cx="817932" cy="818605"/>
          </a:xfrm>
          <a:prstGeom prst="rect">
            <a:avLst/>
          </a:prstGeom>
        </p:spPr>
      </p:pic>
      <p:pic>
        <p:nvPicPr>
          <p:cNvPr id="13" name="Picture 12"/>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807728" y="4387422"/>
            <a:ext cx="790677" cy="795528"/>
          </a:xfrm>
          <a:prstGeom prst="rect">
            <a:avLst/>
          </a:prstGeom>
        </p:spPr>
      </p:pic>
      <p:pic>
        <p:nvPicPr>
          <p:cNvPr id="15" name="Picture 14"/>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10570827" y="5500756"/>
            <a:ext cx="1650775" cy="1371600"/>
          </a:xfrm>
          <a:prstGeom prst="rect">
            <a:avLst/>
          </a:prstGeom>
        </p:spPr>
      </p:pic>
      <p:sp>
        <p:nvSpPr>
          <p:cNvPr id="21" name="TextBox 20"/>
          <p:cNvSpPr txBox="1"/>
          <p:nvPr/>
        </p:nvSpPr>
        <p:spPr>
          <a:xfrm>
            <a:off x="3872981" y="1017327"/>
            <a:ext cx="4268543" cy="523220"/>
          </a:xfrm>
          <a:prstGeom prst="rect">
            <a:avLst/>
          </a:prstGeom>
          <a:noFill/>
        </p:spPr>
        <p:txBody>
          <a:bodyPr wrap="square" rtlCol="0">
            <a:spAutoFit/>
          </a:bodyPr>
          <a:lstStyle/>
          <a:p>
            <a:pPr>
              <a:spcBef>
                <a:spcPts val="600"/>
              </a:spcBef>
              <a:buClr>
                <a:schemeClr val="accent3"/>
              </a:buClr>
            </a:pPr>
            <a:r>
              <a:rPr lang="en-US" altLang="en-US" sz="2800" b="1" dirty="0">
                <a:latin typeface="Arial" panose="020B0604020202020204" pitchFamily="34" charset="0"/>
                <a:cs typeface="Arial" panose="020B0604020202020204" pitchFamily="34" charset="0"/>
              </a:rPr>
              <a:t>Mayor Lovely A. Warren</a:t>
            </a:r>
          </a:p>
        </p:txBody>
      </p:sp>
      <p:pic>
        <p:nvPicPr>
          <p:cNvPr id="11" name="Picture 10"/>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3431841" y="4749044"/>
            <a:ext cx="722376" cy="903191"/>
          </a:xfrm>
          <a:prstGeom prst="rect">
            <a:avLst/>
          </a:prstGeom>
        </p:spPr>
      </p:pic>
      <p:pic>
        <p:nvPicPr>
          <p:cNvPr id="14" name="Picture 13"/>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4695619" y="5787961"/>
            <a:ext cx="797190" cy="797190"/>
          </a:xfrm>
          <a:prstGeom prst="rect">
            <a:avLst/>
          </a:prstGeom>
        </p:spPr>
      </p:pic>
      <p:pic>
        <p:nvPicPr>
          <p:cNvPr id="19" name="Picture 18"/>
          <p:cNvPicPr>
            <a:picLocks noChangeAspect="1"/>
          </p:cNvPicPr>
          <p:nvPr/>
        </p:nvPicPr>
        <p:blipFill rotWithShape="1">
          <a:blip r:embed="rId23" cstate="print">
            <a:extLst>
              <a:ext uri="{28A0092B-C50C-407E-A947-70E740481C1C}">
                <a14:useLocalDpi xmlns:a14="http://schemas.microsoft.com/office/drawing/2010/main" val="0"/>
              </a:ext>
            </a:extLst>
          </a:blip>
          <a:srcRect/>
          <a:stretch/>
        </p:blipFill>
        <p:spPr>
          <a:xfrm>
            <a:off x="10318044" y="2660718"/>
            <a:ext cx="789709" cy="714895"/>
          </a:xfrm>
          <a:prstGeom prst="rect">
            <a:avLst/>
          </a:prstGeom>
        </p:spPr>
      </p:pic>
    </p:spTree>
    <p:extLst>
      <p:ext uri="{BB962C8B-B14F-4D97-AF65-F5344CB8AC3E}">
        <p14:creationId xmlns:p14="http://schemas.microsoft.com/office/powerpoint/2010/main" val="1143214698"/>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1F017C97-8AD3-4B87-AE7F-3A5967507C19}"/>
              </a:ext>
            </a:extLst>
          </p:cNvPr>
          <p:cNvSpPr txBox="1">
            <a:spLocks/>
          </p:cNvSpPr>
          <p:nvPr/>
        </p:nvSpPr>
        <p:spPr>
          <a:xfrm>
            <a:off x="4965430" y="851351"/>
            <a:ext cx="7474172" cy="1325563"/>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endParaRPr lang="en-US" sz="2200" b="1" spc="-200" dirty="0">
              <a:latin typeface="Arial" panose="020B0604020202020204" pitchFamily="34" charset="0"/>
              <a:cs typeface="Arial" panose="020B0604020202020204" pitchFamily="34" charset="0"/>
            </a:endParaRPr>
          </a:p>
        </p:txBody>
      </p:sp>
      <p:sp>
        <p:nvSpPr>
          <p:cNvPr id="8" name="Content Placeholder 2">
            <a:extLst>
              <a:ext uri="{FF2B5EF4-FFF2-40B4-BE49-F238E27FC236}">
                <a16:creationId xmlns:a16="http://schemas.microsoft.com/office/drawing/2014/main" id="{4BB87528-E522-4138-85CE-66ED7551DD62}"/>
              </a:ext>
            </a:extLst>
          </p:cNvPr>
          <p:cNvSpPr>
            <a:spLocks noGrp="1"/>
          </p:cNvSpPr>
          <p:nvPr>
            <p:ph idx="1"/>
          </p:nvPr>
        </p:nvSpPr>
        <p:spPr>
          <a:xfrm>
            <a:off x="205390" y="1670256"/>
            <a:ext cx="5094743" cy="5319511"/>
          </a:xfrm>
        </p:spPr>
        <p:txBody>
          <a:bodyPr anchor="ctr">
            <a:normAutofit/>
          </a:bodyPr>
          <a:lstStyle/>
          <a:p>
            <a:pPr marL="274320" indent="-274320">
              <a:lnSpc>
                <a:spcPct val="200000"/>
              </a:lnSpc>
              <a:spcBef>
                <a:spcPts val="0"/>
              </a:spcBef>
              <a:spcAft>
                <a:spcPts val="6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Project Limits</a:t>
            </a:r>
          </a:p>
          <a:p>
            <a:pPr marL="274320" indent="-274320">
              <a:lnSpc>
                <a:spcPct val="200000"/>
              </a:lnSpc>
              <a:spcBef>
                <a:spcPts val="0"/>
              </a:spcBef>
              <a:spcAft>
                <a:spcPts val="6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Street Improvements</a:t>
            </a:r>
          </a:p>
          <a:p>
            <a:pPr marL="674370" lvl="1" indent="-274320">
              <a:lnSpc>
                <a:spcPct val="200000"/>
              </a:lnSpc>
              <a:spcBef>
                <a:spcPts val="0"/>
              </a:spcBef>
              <a:spcAft>
                <a:spcPts val="600"/>
              </a:spcAft>
              <a:buClr>
                <a:schemeClr val="accent3"/>
              </a:buClr>
            </a:pPr>
            <a:r>
              <a:rPr lang="en-US" altLang="en-US" sz="1200" dirty="0">
                <a:solidFill>
                  <a:schemeClr val="bg1"/>
                </a:solidFill>
                <a:latin typeface="Arial" panose="020B0604020202020204" pitchFamily="34" charset="0"/>
                <a:cs typeface="Arial" panose="020B0604020202020204" pitchFamily="34" charset="0"/>
              </a:rPr>
              <a:t>Roadway, Curbs, Driveways, </a:t>
            </a:r>
            <a:r>
              <a:rPr lang="en-US" altLang="en-US" sz="1200" dirty="0" smtClean="0">
                <a:solidFill>
                  <a:schemeClr val="bg1"/>
                </a:solidFill>
                <a:latin typeface="Arial" panose="020B0604020202020204" pitchFamily="34" charset="0"/>
                <a:cs typeface="Arial" panose="020B0604020202020204" pitchFamily="34" charset="0"/>
              </a:rPr>
              <a:t>Speed </a:t>
            </a:r>
            <a:r>
              <a:rPr lang="en-US" altLang="en-US" sz="1200" dirty="0">
                <a:solidFill>
                  <a:schemeClr val="bg1"/>
                </a:solidFill>
                <a:latin typeface="Arial" panose="020B0604020202020204" pitchFamily="34" charset="0"/>
                <a:cs typeface="Arial" panose="020B0604020202020204" pitchFamily="34" charset="0"/>
              </a:rPr>
              <a:t>Humps</a:t>
            </a:r>
          </a:p>
          <a:p>
            <a:pPr marL="274320" indent="-274320">
              <a:lnSpc>
                <a:spcPct val="200000"/>
              </a:lnSpc>
              <a:spcBef>
                <a:spcPts val="0"/>
              </a:spcBef>
              <a:spcAft>
                <a:spcPts val="6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Pedestrian &amp; Traffic Safety Improvements</a:t>
            </a:r>
          </a:p>
          <a:p>
            <a:pPr marL="674370" lvl="1" indent="-274320">
              <a:spcBef>
                <a:spcPts val="0"/>
              </a:spcBef>
              <a:spcAft>
                <a:spcPts val="600"/>
              </a:spcAft>
              <a:buClr>
                <a:schemeClr val="accent3"/>
              </a:buClr>
            </a:pPr>
            <a:r>
              <a:rPr lang="en-US" altLang="en-US" sz="1200" dirty="0">
                <a:solidFill>
                  <a:schemeClr val="bg1"/>
                </a:solidFill>
                <a:latin typeface="Arial" panose="020B0604020202020204" pitchFamily="34" charset="0"/>
                <a:cs typeface="Arial" panose="020B0604020202020204" pitchFamily="34" charset="0"/>
              </a:rPr>
              <a:t>Sidewalks, Carriage Walks, Sidewalk Curb Ramps, Crosswalks &amp; Signage</a:t>
            </a:r>
          </a:p>
          <a:p>
            <a:pPr marL="274320" indent="-274320">
              <a:lnSpc>
                <a:spcPct val="200000"/>
              </a:lnSpc>
              <a:spcBef>
                <a:spcPts val="0"/>
              </a:spcBef>
              <a:spcAft>
                <a:spcPts val="6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Street Lighting Improvements</a:t>
            </a:r>
          </a:p>
          <a:p>
            <a:pPr marL="274320" indent="-274320">
              <a:lnSpc>
                <a:spcPct val="200000"/>
              </a:lnSpc>
              <a:spcBef>
                <a:spcPts val="0"/>
              </a:spcBef>
              <a:spcAft>
                <a:spcPts val="6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Street Trees</a:t>
            </a:r>
          </a:p>
          <a:p>
            <a:pPr marL="274320" indent="-274320">
              <a:lnSpc>
                <a:spcPct val="200000"/>
              </a:lnSpc>
              <a:spcBef>
                <a:spcPts val="0"/>
              </a:spcBef>
              <a:spcAft>
                <a:spcPts val="600"/>
              </a:spcAft>
              <a:buClr>
                <a:schemeClr val="accent3"/>
              </a:buClr>
            </a:pPr>
            <a:r>
              <a:rPr lang="en-US" altLang="en-US" sz="1800" b="1" dirty="0">
                <a:solidFill>
                  <a:schemeClr val="bg1"/>
                </a:solidFill>
                <a:latin typeface="Arial" panose="020B0604020202020204" pitchFamily="34" charset="0"/>
                <a:cs typeface="Arial" panose="020B0604020202020204" pitchFamily="34" charset="0"/>
              </a:rPr>
              <a:t>Construction Work Zone Traffic Control </a:t>
            </a:r>
          </a:p>
        </p:txBody>
      </p:sp>
      <p:sp>
        <p:nvSpPr>
          <p:cNvPr id="11" name="Title 1">
            <a:extLst>
              <a:ext uri="{FF2B5EF4-FFF2-40B4-BE49-F238E27FC236}">
                <a16:creationId xmlns:a16="http://schemas.microsoft.com/office/drawing/2014/main" id="{BF0876CB-77C0-47A3-8A69-49C45C048602}"/>
              </a:ext>
            </a:extLst>
          </p:cNvPr>
          <p:cNvSpPr txBox="1">
            <a:spLocks/>
          </p:cNvSpPr>
          <p:nvPr/>
        </p:nvSpPr>
        <p:spPr>
          <a:xfrm>
            <a:off x="205390" y="93927"/>
            <a:ext cx="5763148" cy="818905"/>
          </a:xfrm>
          <a:prstGeom prst="rect">
            <a:avLst/>
          </a:prstGeom>
          <a:ln>
            <a:noFill/>
          </a:ln>
        </p:spPr>
        <p:txBody>
          <a:bodyPr vert="horz" lIns="91440" tIns="45720" rIns="91440" bIns="45720" rtlCol="0" anchor="b">
            <a:noAutofit/>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b="1" u="sng" dirty="0">
                <a:solidFill>
                  <a:schemeClr val="tx1"/>
                </a:solidFill>
                <a:latin typeface="Arial" panose="020B0604020202020204" pitchFamily="34" charset="0"/>
                <a:cs typeface="Arial" panose="020B0604020202020204" pitchFamily="34" charset="0"/>
              </a:rPr>
              <a:t>Public Meeting Agenda </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221929" y="1438275"/>
            <a:ext cx="6970071" cy="5419725"/>
          </a:xfrm>
          <a:prstGeom prst="rect">
            <a:avLst/>
          </a:prstGeom>
          <a:ln>
            <a:noFill/>
          </a:ln>
          <a:effectLst>
            <a:outerShdw blurRad="292100" dist="139700" dir="2700000" algn="tl" rotWithShape="0">
              <a:srgbClr val="333333">
                <a:alpha val="65000"/>
              </a:srgbClr>
            </a:outerShdw>
          </a:effec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
        <p:nvSpPr>
          <p:cNvPr id="9" name="Content Placeholder 2">
            <a:extLst>
              <a:ext uri="{FF2B5EF4-FFF2-40B4-BE49-F238E27FC236}">
                <a16:creationId xmlns:a16="http://schemas.microsoft.com/office/drawing/2014/main" id="{4BB87528-E522-4138-85CE-66ED7551DD62}"/>
              </a:ext>
            </a:extLst>
          </p:cNvPr>
          <p:cNvSpPr txBox="1">
            <a:spLocks/>
          </p:cNvSpPr>
          <p:nvPr/>
        </p:nvSpPr>
        <p:spPr>
          <a:xfrm>
            <a:off x="5676182" y="784849"/>
            <a:ext cx="5778440" cy="1593572"/>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spcBef>
                <a:spcPts val="0"/>
              </a:spcBef>
              <a:spcAft>
                <a:spcPts val="1200"/>
              </a:spcAft>
              <a:buClr>
                <a:schemeClr val="accent3"/>
              </a:buClr>
              <a:buNone/>
            </a:pPr>
            <a:r>
              <a:rPr lang="en-US" altLang="en-US" dirty="0">
                <a:latin typeface="Arial" panose="020B0604020202020204" pitchFamily="34" charset="0"/>
                <a:cs typeface="Arial" panose="020B0604020202020204" pitchFamily="34" charset="0"/>
              </a:rPr>
              <a:t>Weaver St looking eastward from Joseph Avenue</a:t>
            </a:r>
          </a:p>
          <a:p>
            <a:pPr marL="0" indent="0">
              <a:spcBef>
                <a:spcPts val="600"/>
              </a:spcBef>
              <a:buFont typeface="Wingdings 3" charset="2"/>
              <a:buNone/>
            </a:pPr>
            <a:endParaRPr lang="en-US" altLang="en-US" sz="1500" dirty="0">
              <a:latin typeface="Arial" panose="020B0604020202020204" pitchFamily="34" charset="0"/>
              <a:cs typeface="Arial" panose="020B0604020202020204" pitchFamily="34" charset="0"/>
            </a:endParaRPr>
          </a:p>
          <a:p>
            <a:pPr>
              <a:spcBef>
                <a:spcPts val="0"/>
              </a:spcBef>
            </a:pPr>
            <a:endParaRPr lang="en-US" altLang="en-US" sz="1500" dirty="0">
              <a:latin typeface="Arial" panose="020B0604020202020204" pitchFamily="34" charset="0"/>
              <a:cs typeface="Arial" panose="020B0604020202020204" pitchFamily="34" charset="0"/>
            </a:endParaRPr>
          </a:p>
          <a:p>
            <a:pPr>
              <a:spcBef>
                <a:spcPts val="0"/>
              </a:spcBef>
            </a:pPr>
            <a:endParaRPr lang="en-US" altLang="en-US" sz="1500" dirty="0">
              <a:latin typeface="Arial" panose="020B0604020202020204" pitchFamily="34" charset="0"/>
              <a:cs typeface="Arial" panose="020B0604020202020204" pitchFamily="34" charset="0"/>
            </a:endParaRPr>
          </a:p>
        </p:txBody>
      </p:sp>
      <p:sp>
        <p:nvSpPr>
          <p:cNvPr id="10" name="Content Placeholder 2">
            <a:extLst>
              <a:ext uri="{FF2B5EF4-FFF2-40B4-BE49-F238E27FC236}">
                <a16:creationId xmlns:a16="http://schemas.microsoft.com/office/drawing/2014/main" id="{4BB87528-E522-4138-85CE-66ED7551DD62}"/>
              </a:ext>
            </a:extLst>
          </p:cNvPr>
          <p:cNvSpPr txBox="1">
            <a:spLocks/>
          </p:cNvSpPr>
          <p:nvPr/>
        </p:nvSpPr>
        <p:spPr>
          <a:xfrm>
            <a:off x="5433370" y="3561942"/>
            <a:ext cx="4373250" cy="3189357"/>
          </a:xfrm>
          <a:prstGeom prst="rect">
            <a:avLst/>
          </a:prstGeom>
        </p:spPr>
        <p:txBody>
          <a:bodyPr vert="horz" lIns="91440" tIns="45720" rIns="91440" bIns="45720" rtlCol="0" anchor="ctr">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a:lstStyle>
          <a:p>
            <a:pPr marL="0" indent="0">
              <a:spcBef>
                <a:spcPts val="600"/>
              </a:spcBef>
              <a:buClr>
                <a:schemeClr val="accent3"/>
              </a:buClr>
              <a:buFont typeface="Wingdings 3" charset="2"/>
              <a:buNone/>
            </a:pPr>
            <a:endParaRPr lang="en-US" altLang="en-US" sz="2400" dirty="0">
              <a:latin typeface="Calibri" panose="020F0502020204030204" pitchFamily="34" charset="0"/>
              <a:cs typeface="Calibri" panose="020F0502020204030204" pitchFamily="34" charset="0"/>
            </a:endParaRPr>
          </a:p>
          <a:p>
            <a:pPr marL="274320" indent="-274320">
              <a:lnSpc>
                <a:spcPct val="200000"/>
              </a:lnSpc>
              <a:spcBef>
                <a:spcPts val="0"/>
              </a:spcBef>
              <a:spcAft>
                <a:spcPts val="600"/>
              </a:spcAft>
              <a:buClr>
                <a:schemeClr val="accent3"/>
              </a:buClr>
            </a:pPr>
            <a:r>
              <a:rPr lang="en-US" altLang="en-US" sz="1800" b="1" dirty="0">
                <a:latin typeface="Arial" panose="020B0604020202020204" pitchFamily="34" charset="0"/>
                <a:cs typeface="Arial" panose="020B0604020202020204" pitchFamily="34" charset="0"/>
              </a:rPr>
              <a:t>Utility Improvements</a:t>
            </a:r>
          </a:p>
          <a:p>
            <a:pPr marL="274320" indent="-274320">
              <a:lnSpc>
                <a:spcPct val="200000"/>
              </a:lnSpc>
              <a:spcBef>
                <a:spcPts val="0"/>
              </a:spcBef>
              <a:spcAft>
                <a:spcPts val="600"/>
              </a:spcAft>
              <a:buClr>
                <a:schemeClr val="accent3"/>
              </a:buClr>
            </a:pPr>
            <a:r>
              <a:rPr lang="en-US" altLang="en-US" sz="1800" b="1" dirty="0">
                <a:latin typeface="Arial" panose="020B0604020202020204" pitchFamily="34" charset="0"/>
                <a:cs typeface="Arial" panose="020B0604020202020204" pitchFamily="34" charset="0"/>
              </a:rPr>
              <a:t>Anticipated Project Timeline</a:t>
            </a:r>
          </a:p>
          <a:p>
            <a:pPr marL="274320" indent="-274320">
              <a:lnSpc>
                <a:spcPct val="200000"/>
              </a:lnSpc>
              <a:spcBef>
                <a:spcPts val="0"/>
              </a:spcBef>
              <a:spcAft>
                <a:spcPts val="600"/>
              </a:spcAft>
              <a:buClr>
                <a:schemeClr val="accent3"/>
              </a:buClr>
            </a:pPr>
            <a:r>
              <a:rPr lang="en-US" altLang="en-US" sz="1800" b="1" dirty="0">
                <a:latin typeface="Arial" panose="020B0604020202020204" pitchFamily="34" charset="0"/>
                <a:cs typeface="Arial" panose="020B0604020202020204" pitchFamily="34" charset="0"/>
              </a:rPr>
              <a:t>Additional Information</a:t>
            </a:r>
          </a:p>
          <a:p>
            <a:pPr marL="274320" indent="-274320">
              <a:lnSpc>
                <a:spcPct val="200000"/>
              </a:lnSpc>
              <a:spcBef>
                <a:spcPts val="0"/>
              </a:spcBef>
              <a:spcAft>
                <a:spcPts val="600"/>
              </a:spcAft>
              <a:buClr>
                <a:schemeClr val="accent3"/>
              </a:buClr>
            </a:pPr>
            <a:r>
              <a:rPr lang="en-US" altLang="en-US" sz="1800" b="1" dirty="0">
                <a:latin typeface="Arial" panose="020B0604020202020204" pitchFamily="34" charset="0"/>
                <a:cs typeface="Arial" panose="020B0604020202020204" pitchFamily="34" charset="0"/>
              </a:rPr>
              <a:t>Questions or Comments</a:t>
            </a:r>
          </a:p>
        </p:txBody>
      </p:sp>
    </p:spTree>
    <p:extLst>
      <p:ext uri="{BB962C8B-B14F-4D97-AF65-F5344CB8AC3E}">
        <p14:creationId xmlns:p14="http://schemas.microsoft.com/office/powerpoint/2010/main" val="3772887496"/>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 name="Text Placeholder 6">
            <a:extLst>
              <a:ext uri="{FF2B5EF4-FFF2-40B4-BE49-F238E27FC236}">
                <a16:creationId xmlns:a16="http://schemas.microsoft.com/office/drawing/2014/main" id="{F9822DE6-9BCF-4B13-B152-97B98EC644A0}"/>
              </a:ext>
            </a:extLst>
          </p:cNvPr>
          <p:cNvSpPr txBox="1">
            <a:spLocks/>
          </p:cNvSpPr>
          <p:nvPr/>
        </p:nvSpPr>
        <p:spPr>
          <a:xfrm>
            <a:off x="7413610" y="2494946"/>
            <a:ext cx="2534303" cy="612130"/>
          </a:xfrm>
          <a:prstGeom prst="rect">
            <a:avLst/>
          </a:prstGeom>
        </p:spPr>
        <p:txBody>
          <a:bodyPr vert="horz" lIns="91440" tIns="45720" rIns="91440" bIns="45720" rtlCol="0" anchor="ctr">
            <a:normAutofit/>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pPr marL="0" marR="0" lvl="0" indent="0" algn="l" defTabSz="457200" rtl="0" eaLnBrk="1" fontAlgn="auto" latinLnBrk="0" hangingPunct="1">
              <a:lnSpc>
                <a:spcPct val="100000"/>
              </a:lnSpc>
              <a:spcBef>
                <a:spcPts val="1000"/>
              </a:spcBef>
              <a:spcAft>
                <a:spcPts val="0"/>
              </a:spcAft>
              <a:buClr>
                <a:srgbClr val="ACD433"/>
              </a:buClr>
              <a:buSzPct val="80000"/>
              <a:buFont typeface="Wingdings 3" charset="2"/>
              <a:buNone/>
              <a:tabLst/>
              <a:defRPr/>
            </a:pPr>
            <a:r>
              <a:rPr kumimoji="0" lang="en-US" altLang="en-US" sz="2000" b="1" i="0" u="none" strike="noStrike" kern="1200" cap="none" spc="0" normalizeH="0" baseline="0" noProof="0" dirty="0">
                <a:ln>
                  <a:noFill/>
                </a:ln>
                <a:solidFill>
                  <a:prstClr val="white"/>
                </a:solidFill>
                <a:effectLst/>
                <a:uLnTx/>
                <a:uFillTx/>
                <a:latin typeface="Calibri" panose="020F0502020204030204" pitchFamily="34" charset="0"/>
                <a:ea typeface="+mj-ea"/>
                <a:cs typeface="Calibri" panose="020F0502020204030204" pitchFamily="34" charset="0"/>
              </a:rPr>
              <a:t>Driving Park Avenue</a:t>
            </a:r>
            <a:endParaRPr kumimoji="0" lang="en-US" altLang="en-US" sz="1800" b="0" i="0" u="none" strike="noStrike" kern="1200" cap="none" spc="0" normalizeH="0" baseline="0" noProof="0" dirty="0">
              <a:ln>
                <a:noFill/>
              </a:ln>
              <a:solidFill>
                <a:prstClr val="white"/>
              </a:solidFill>
              <a:effectLst/>
              <a:uLnTx/>
              <a:uFillTx/>
              <a:latin typeface="Century Gothic" panose="020B0502020202020204"/>
              <a:ea typeface="+mj-ea"/>
              <a:cs typeface="+mj-cs"/>
            </a:endParaRPr>
          </a:p>
        </p:txBody>
      </p:sp>
      <p:sp>
        <p:nvSpPr>
          <p:cNvPr id="9" name="Title 3">
            <a:extLst>
              <a:ext uri="{FF2B5EF4-FFF2-40B4-BE49-F238E27FC236}">
                <a16:creationId xmlns:a16="http://schemas.microsoft.com/office/drawing/2014/main" id="{2ADD4ACB-1515-42A2-8FD0-E85D4D7A112B}"/>
              </a:ext>
            </a:extLst>
          </p:cNvPr>
          <p:cNvSpPr txBox="1">
            <a:spLocks/>
          </p:cNvSpPr>
          <p:nvPr/>
        </p:nvSpPr>
        <p:spPr>
          <a:xfrm>
            <a:off x="117660" y="89193"/>
            <a:ext cx="9350535" cy="1255498"/>
          </a:xfrm>
          <a:prstGeom prst="rect">
            <a:avLst/>
          </a:prstGeom>
        </p:spPr>
        <p:txBody>
          <a:bodyPr vert="horz" lIns="91440" tIns="45720" rIns="91440" bIns="45720" rtlCol="0" anchor="t">
            <a:normAutofit fontScale="25000" lnSpcReduction="20000"/>
          </a:bodyPr>
          <a:lstStyle>
            <a:lvl1pPr algn="l" defTabSz="457200" rtl="0" eaLnBrk="1" latinLnBrk="0" hangingPunct="1">
              <a:spcBef>
                <a:spcPct val="0"/>
              </a:spcBef>
              <a:buNone/>
              <a:defRPr sz="24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marR="0" lvl="0" indent="0" algn="l" defTabSz="457200" rtl="0" eaLnBrk="1" fontAlgn="auto" latinLnBrk="0" hangingPunct="1">
              <a:lnSpc>
                <a:spcPct val="130000"/>
              </a:lnSpc>
              <a:spcBef>
                <a:spcPts val="0"/>
              </a:spcBef>
              <a:spcAft>
                <a:spcPts val="600"/>
              </a:spcAft>
              <a:buClrTx/>
              <a:buSzTx/>
              <a:buFontTx/>
              <a:buNone/>
              <a:tabLst/>
              <a:defRPr/>
            </a:pPr>
            <a:r>
              <a:rPr kumimoji="0" lang="en-US" sz="14400" b="1" i="0" u="sng" strike="noStrike" kern="1200" cap="none" spc="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Project Limits</a:t>
            </a:r>
            <a:r>
              <a:rPr kumimoji="0" lang="en-US" sz="8800" b="1" i="0" u="sng"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t/>
            </a:r>
            <a:br>
              <a:rPr kumimoji="0" lang="en-US" sz="8800" b="1" i="0" u="sng" strike="noStrike" kern="1200" cap="none" spc="-200" normalizeH="0" baseline="0" noProof="0" dirty="0">
                <a:ln>
                  <a:noFill/>
                </a:ln>
                <a:solidFill>
                  <a:prstClr val="white"/>
                </a:solidFill>
                <a:effectLst/>
                <a:uLnTx/>
                <a:uFillTx/>
                <a:latin typeface="Arial" panose="020B0604020202020204" pitchFamily="34" charset="0"/>
                <a:ea typeface="+mj-ea"/>
                <a:cs typeface="Arial" panose="020B0604020202020204" pitchFamily="34" charset="0"/>
              </a:rPr>
            </a:br>
            <a:r>
              <a:rPr kumimoji="0" lang="en-US" altLang="en-US" sz="9600" b="1" i="0" u="none" strike="noStrike" kern="1200" cap="none" spc="0" normalizeH="0" baseline="0" noProof="0" dirty="0">
                <a:ln>
                  <a:noFill/>
                </a:ln>
                <a:solidFill>
                  <a:srgbClr val="EF7A24"/>
                </a:solidFill>
                <a:effectLst/>
                <a:uLnTx/>
                <a:uFillTx/>
                <a:latin typeface="Arial" panose="020B0604020202020204" pitchFamily="34" charset="0"/>
                <a:ea typeface="+mj-ea"/>
                <a:cs typeface="Arial" panose="020B0604020202020204" pitchFamily="34" charset="0"/>
              </a:rPr>
              <a:t>Weaver Street (Remington Street to Hudson Avenue)</a:t>
            </a:r>
            <a:br>
              <a:rPr kumimoji="0" lang="en-US" altLang="en-US" sz="9600" b="1" i="0" u="none" strike="noStrike" kern="1200" cap="none" spc="0" normalizeH="0" baseline="0" noProof="0" dirty="0">
                <a:ln>
                  <a:noFill/>
                </a:ln>
                <a:solidFill>
                  <a:srgbClr val="EF7A24"/>
                </a:solidFill>
                <a:effectLst/>
                <a:uLnTx/>
                <a:uFillTx/>
                <a:latin typeface="Arial" panose="020B0604020202020204" pitchFamily="34" charset="0"/>
                <a:ea typeface="+mj-ea"/>
                <a:cs typeface="Arial" panose="020B0604020202020204" pitchFamily="34" charset="0"/>
              </a:rPr>
            </a:br>
            <a:endParaRPr kumimoji="0" lang="en-US" sz="9600" b="1" i="0" u="sng" strike="noStrike" kern="1200" cap="none" spc="-200" normalizeH="0" baseline="0" noProof="0" dirty="0">
              <a:ln>
                <a:noFill/>
              </a:ln>
              <a:solidFill>
                <a:srgbClr val="EF7A24"/>
              </a:solidFill>
              <a:effectLst/>
              <a:uLnTx/>
              <a:uFillTx/>
              <a:latin typeface="Arial" panose="020B0604020202020204" pitchFamily="34" charset="0"/>
              <a:ea typeface="+mj-ea"/>
              <a:cs typeface="Arial" panose="020B0604020202020204" pitchFamily="34" charset="0"/>
            </a:endParaRPr>
          </a:p>
        </p:txBody>
      </p:sp>
      <p:pic>
        <p:nvPicPr>
          <p:cNvPr id="10" name="Picture 9">
            <a:extLst>
              <a:ext uri="{FF2B5EF4-FFF2-40B4-BE49-F238E27FC236}">
                <a16:creationId xmlns:a16="http://schemas.microsoft.com/office/drawing/2014/main" id="{2EB62CF8-98E2-4DFF-89CF-BC14EBF0B7AE}"/>
              </a:ext>
            </a:extLst>
          </p:cNvPr>
          <p:cNvPicPr>
            <a:picLocks noChangeAspect="1"/>
          </p:cNvPicPr>
          <p:nvPr/>
        </p:nvPicPr>
        <p:blipFill>
          <a:blip r:embed="rId3">
            <a:extLst>
              <a:ext uri="{28A0092B-C50C-407E-A947-70E740481C1C}">
                <a14:useLocalDpi xmlns:a14="http://schemas.microsoft.com/office/drawing/2010/main" val="0"/>
              </a:ext>
            </a:extLst>
          </a:blip>
          <a:srcRect t="11077" b="11077"/>
          <a:stretch/>
        </p:blipFill>
        <p:spPr>
          <a:xfrm>
            <a:off x="-281" y="1344691"/>
            <a:ext cx="12192281" cy="5513309"/>
          </a:xfrm>
          <a:prstGeom prst="rect">
            <a:avLst/>
          </a:prstGeom>
        </p:spPr>
      </p:pic>
      <p:sp>
        <p:nvSpPr>
          <p:cNvPr id="2" name="TextBox 1"/>
          <p:cNvSpPr txBox="1"/>
          <p:nvPr/>
        </p:nvSpPr>
        <p:spPr>
          <a:xfrm>
            <a:off x="4447308" y="5876064"/>
            <a:ext cx="3099305" cy="1015663"/>
          </a:xfrm>
          <a:prstGeom prst="rect">
            <a:avLst/>
          </a:prstGeom>
        </p:spPr>
        <p:style>
          <a:lnRef idx="2">
            <a:schemeClr val="dk1">
              <a:shade val="50000"/>
            </a:schemeClr>
          </a:lnRef>
          <a:fillRef idx="1">
            <a:schemeClr val="dk1"/>
          </a:fillRef>
          <a:effectRef idx="0">
            <a:schemeClr val="dk1"/>
          </a:effectRef>
          <a:fontRef idx="minor">
            <a:schemeClr val="lt1"/>
          </a:fontRef>
        </p:style>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entury Gothic" panose="020B050202020202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Weaver St, </a:t>
            </a:r>
            <a:r>
              <a:rPr kumimoji="0" lang="en-US" sz="1200" b="0" i="1" u="none" strike="noStrike" kern="1200" cap="none" spc="0" normalizeH="0" baseline="0" noProof="0" dirty="0">
                <a:ln>
                  <a:noFill/>
                </a:ln>
                <a:solidFill>
                  <a:prstClr val="white"/>
                </a:solidFill>
                <a:effectLst/>
                <a:uLnTx/>
                <a:uFillTx/>
                <a:latin typeface="Century Gothic" panose="020B0502020202020204"/>
                <a:ea typeface="+mn-ea"/>
                <a:cs typeface="+mn-cs"/>
              </a:rPr>
              <a:t>Google Maps</a:t>
            </a:r>
            <a:r>
              <a:rPr kumimoji="0" lang="en-US" sz="1200" b="0" i="0" u="none" strike="noStrike" kern="1200" cap="none" spc="0" normalizeH="0" baseline="0" noProof="0" dirty="0">
                <a:ln>
                  <a:noFill/>
                </a:ln>
                <a:solidFill>
                  <a:prstClr val="white"/>
                </a:solidFill>
                <a:effectLst/>
                <a:uLnTx/>
                <a:uFillTx/>
                <a:latin typeface="Century Gothic" panose="020B0502020202020204"/>
                <a:ea typeface="+mn-ea"/>
                <a:cs typeface="+mn-cs"/>
              </a:rPr>
              <a:t>, 2021, maps.google.com</a:t>
            </a:r>
          </a:p>
        </p:txBody>
      </p:sp>
      <p:pic>
        <p:nvPicPr>
          <p:cNvPr id="12" name="Picture 4" descr="See the source imag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69246" y="5976280"/>
            <a:ext cx="2455428" cy="454254"/>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pic>
        <p:nvPicPr>
          <p:cNvPr id="4" name="Picture 3" descr="North Mark Arrow · Free vector graphic on Pixabay"/>
          <p:cNvPicPr>
            <a:picLocks noChangeAspect="1"/>
          </p:cNvPicPr>
          <p:nvPr/>
        </p:nvPicPr>
        <p:blipFill>
          <a:blip r:embed="rId6" cstate="print">
            <a:extLst>
              <a:ext uri="{BEBA8EAE-BF5A-486C-A8C5-ECC9F3942E4B}">
                <a14:imgProps xmlns:a14="http://schemas.microsoft.com/office/drawing/2010/main">
                  <a14:imgLayer r:embed="rId7">
                    <a14:imgEffect>
                      <a14:artisticPhotocopy/>
                    </a14:imgEffect>
                  </a14:imgLayer>
                </a14:imgProps>
              </a:ext>
              <a:ext uri="{28A0092B-C50C-407E-A947-70E740481C1C}">
                <a14:useLocalDpi xmlns:a14="http://schemas.microsoft.com/office/drawing/2010/main" val="0"/>
              </a:ext>
            </a:extLst>
          </a:blip>
          <a:stretch>
            <a:fillRect/>
          </a:stretch>
        </p:blipFill>
        <p:spPr>
          <a:xfrm>
            <a:off x="11019972" y="207818"/>
            <a:ext cx="696998" cy="1009735"/>
          </a:xfrm>
          <a:prstGeom prst="rect">
            <a:avLst/>
          </a:prstGeom>
        </p:spPr>
      </p:pic>
      <p:sp>
        <p:nvSpPr>
          <p:cNvPr id="5" name="TextBox 4"/>
          <p:cNvSpPr txBox="1"/>
          <p:nvPr/>
        </p:nvSpPr>
        <p:spPr>
          <a:xfrm>
            <a:off x="6309360" y="6583950"/>
            <a:ext cx="1321723" cy="307777"/>
          </a:xfrm>
          <a:prstGeom prst="rect">
            <a:avLst/>
          </a:prstGeom>
          <a:noFill/>
        </p:spPr>
        <p:txBody>
          <a:bodyPr wrap="square" rtlCol="0">
            <a:spAutoFit/>
          </a:bodyPr>
          <a:lstStyle/>
          <a:p>
            <a:r>
              <a:rPr lang="en-US" sz="1400" dirty="0"/>
              <a:t>Not to Scale</a:t>
            </a:r>
          </a:p>
        </p:txBody>
      </p:sp>
    </p:spTree>
    <p:extLst>
      <p:ext uri="{BB962C8B-B14F-4D97-AF65-F5344CB8AC3E}">
        <p14:creationId xmlns:p14="http://schemas.microsoft.com/office/powerpoint/2010/main" val="3393728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extLst mod="1"/>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52400"/>
            <a:ext cx="10058400" cy="6705600"/>
          </a:xfrm>
          <a:prstGeom prst="rect">
            <a:avLst/>
          </a:prstGeom>
        </p:spPr>
      </p:pic>
      <p:sp>
        <p:nvSpPr>
          <p:cNvPr id="4" name="TextBox 3"/>
          <p:cNvSpPr txBox="1"/>
          <p:nvPr/>
        </p:nvSpPr>
        <p:spPr>
          <a:xfrm>
            <a:off x="8693256" y="1911929"/>
            <a:ext cx="3410076" cy="738664"/>
          </a:xfrm>
          <a:prstGeom prst="rect">
            <a:avLst/>
          </a:prstGeom>
          <a:solidFill>
            <a:schemeClr val="accent4">
              <a:lumMod val="50000"/>
            </a:schemeClr>
          </a:solidFill>
          <a:ln w="38100">
            <a:noFill/>
          </a:ln>
        </p:spPr>
        <p:txBody>
          <a:bodyPr wrap="square" rtlCol="0">
            <a:spAutoFit/>
          </a:bodyPr>
          <a:lstStyle/>
          <a:p>
            <a:pPr marL="57150">
              <a:buClr>
                <a:schemeClr val="accent3"/>
              </a:buClr>
              <a:defRPr/>
            </a:pPr>
            <a:r>
              <a:rPr lang="en-US" altLang="en-US" sz="1400" b="1" i="1" dirty="0">
                <a:latin typeface="Calibri" panose="020F0502020204030204" pitchFamily="34" charset="0"/>
                <a:cs typeface="Calibri" panose="020F0502020204030204" pitchFamily="34" charset="0"/>
              </a:rPr>
              <a:t>Refer to </a:t>
            </a:r>
            <a:r>
              <a:rPr lang="en-US" altLang="en-US" sz="1400" b="1" i="1" u="sng" dirty="0">
                <a:solidFill>
                  <a:srgbClr val="0E5580"/>
                </a:solidFill>
                <a:latin typeface="Calibri" panose="020F0502020204030204" pitchFamily="34" charset="0"/>
                <a:cs typeface="Calibri" panose="020F0502020204030204" pitchFamily="34" charset="0"/>
                <a:hlinkClick r:id="rId4"/>
              </a:rPr>
              <a:t>https://www.cityofrochester.gov/weaver</a:t>
            </a:r>
            <a:r>
              <a:rPr lang="en-US" altLang="en-US" sz="1400" b="1" i="1" dirty="0">
                <a:solidFill>
                  <a:srgbClr val="0E5580"/>
                </a:solidFill>
                <a:latin typeface="Calibri" panose="020F0502020204030204" pitchFamily="34" charset="0"/>
                <a:cs typeface="Calibri" panose="020F0502020204030204" pitchFamily="34" charset="0"/>
                <a:hlinkClick r:id="rId4"/>
              </a:rPr>
              <a:t>/</a:t>
            </a:r>
            <a:r>
              <a:rPr lang="en-US" altLang="en-US" sz="1400" b="1" i="1" dirty="0">
                <a:solidFill>
                  <a:srgbClr val="0E5580"/>
                </a:solidFill>
                <a:latin typeface="Calibri" panose="020F0502020204030204" pitchFamily="34" charset="0"/>
                <a:cs typeface="Calibri" panose="020F0502020204030204" pitchFamily="34" charset="0"/>
              </a:rPr>
              <a:t> </a:t>
            </a:r>
            <a:r>
              <a:rPr lang="en-US" altLang="en-US" sz="1400" b="1" i="1" dirty="0">
                <a:latin typeface="Calibri" panose="020F0502020204030204" pitchFamily="34" charset="0"/>
                <a:cs typeface="Calibri" panose="020F0502020204030204" pitchFamily="34" charset="0"/>
              </a:rPr>
              <a:t>for a PDF of the display </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Tree>
    <p:extLst>
      <p:ext uri="{BB962C8B-B14F-4D97-AF65-F5344CB8AC3E}">
        <p14:creationId xmlns:p14="http://schemas.microsoft.com/office/powerpoint/2010/main" val="117713840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0" y="152400"/>
            <a:ext cx="10058400" cy="6705600"/>
          </a:xfrm>
          <a:prstGeom prst="rect">
            <a:avLst/>
          </a:prstGeom>
        </p:spPr>
      </p:pic>
      <p:sp>
        <p:nvSpPr>
          <p:cNvPr id="3" name="TextBox 2"/>
          <p:cNvSpPr txBox="1"/>
          <p:nvPr/>
        </p:nvSpPr>
        <p:spPr>
          <a:xfrm>
            <a:off x="8676629" y="1662546"/>
            <a:ext cx="3410076" cy="738664"/>
          </a:xfrm>
          <a:prstGeom prst="rect">
            <a:avLst/>
          </a:prstGeom>
          <a:solidFill>
            <a:schemeClr val="accent4">
              <a:lumMod val="50000"/>
            </a:schemeClr>
          </a:solidFill>
          <a:ln w="38100">
            <a:noFill/>
          </a:ln>
        </p:spPr>
        <p:txBody>
          <a:bodyPr wrap="square" rtlCol="0">
            <a:spAutoFit/>
          </a:bodyPr>
          <a:lstStyle/>
          <a:p>
            <a:pPr marL="57150">
              <a:buClr>
                <a:schemeClr val="accent3"/>
              </a:buClr>
              <a:defRPr/>
            </a:pPr>
            <a:r>
              <a:rPr lang="en-US" altLang="en-US" sz="1400" b="1" i="1" dirty="0">
                <a:latin typeface="Calibri" panose="020F0502020204030204" pitchFamily="34" charset="0"/>
                <a:cs typeface="Calibri" panose="020F0502020204030204" pitchFamily="34" charset="0"/>
              </a:rPr>
              <a:t>Refer to </a:t>
            </a:r>
            <a:r>
              <a:rPr lang="en-US" altLang="en-US" sz="1400" b="1" i="1" u="sng" dirty="0">
                <a:solidFill>
                  <a:srgbClr val="0E5580"/>
                </a:solidFill>
                <a:latin typeface="Calibri" panose="020F0502020204030204" pitchFamily="34" charset="0"/>
                <a:cs typeface="Calibri" panose="020F0502020204030204" pitchFamily="34" charset="0"/>
                <a:hlinkClick r:id="rId4"/>
              </a:rPr>
              <a:t>https://www.cityofrochester.gov/weaver</a:t>
            </a:r>
            <a:r>
              <a:rPr lang="en-US" altLang="en-US" sz="1400" b="1" i="1" dirty="0">
                <a:solidFill>
                  <a:srgbClr val="0E5580"/>
                </a:solidFill>
                <a:latin typeface="Calibri" panose="020F0502020204030204" pitchFamily="34" charset="0"/>
                <a:cs typeface="Calibri" panose="020F0502020204030204" pitchFamily="34" charset="0"/>
                <a:hlinkClick r:id="rId4"/>
              </a:rPr>
              <a:t>/</a:t>
            </a:r>
            <a:r>
              <a:rPr lang="en-US" altLang="en-US" sz="1400" b="1" i="1" dirty="0">
                <a:solidFill>
                  <a:srgbClr val="0E5580"/>
                </a:solidFill>
                <a:latin typeface="Calibri" panose="020F0502020204030204" pitchFamily="34" charset="0"/>
                <a:cs typeface="Calibri" panose="020F0502020204030204" pitchFamily="34" charset="0"/>
              </a:rPr>
              <a:t> </a:t>
            </a:r>
            <a:r>
              <a:rPr lang="en-US" altLang="en-US" sz="1400" b="1" i="1" dirty="0">
                <a:latin typeface="Calibri" panose="020F0502020204030204" pitchFamily="34" charset="0"/>
                <a:cs typeface="Calibri" panose="020F0502020204030204" pitchFamily="34" charset="0"/>
              </a:rPr>
              <a:t>for a PDF of the display </a:t>
            </a: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Tree>
    <p:extLst>
      <p:ext uri="{BB962C8B-B14F-4D97-AF65-F5344CB8AC3E}">
        <p14:creationId xmlns:p14="http://schemas.microsoft.com/office/powerpoint/2010/main" val="84919180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0" y="152400"/>
            <a:ext cx="10058400" cy="6705600"/>
          </a:xfrm>
          <a:prstGeom prst="rect">
            <a:avLst/>
          </a:prstGeom>
        </p:spPr>
      </p:pic>
      <p:sp>
        <p:nvSpPr>
          <p:cNvPr id="5" name="TextBox 4"/>
          <p:cNvSpPr txBox="1"/>
          <p:nvPr/>
        </p:nvSpPr>
        <p:spPr>
          <a:xfrm>
            <a:off x="8676630" y="1803862"/>
            <a:ext cx="3410076" cy="738664"/>
          </a:xfrm>
          <a:prstGeom prst="rect">
            <a:avLst/>
          </a:prstGeom>
          <a:solidFill>
            <a:schemeClr val="accent4">
              <a:lumMod val="50000"/>
            </a:schemeClr>
          </a:solidFill>
          <a:ln w="38100">
            <a:noFill/>
          </a:ln>
        </p:spPr>
        <p:txBody>
          <a:bodyPr wrap="square" rtlCol="0">
            <a:spAutoFit/>
          </a:bodyPr>
          <a:lstStyle/>
          <a:p>
            <a:pPr marL="57150">
              <a:buClr>
                <a:schemeClr val="accent3"/>
              </a:buClr>
              <a:defRPr/>
            </a:pPr>
            <a:r>
              <a:rPr lang="en-US" altLang="en-US" sz="1400" b="1" i="1" dirty="0">
                <a:latin typeface="Calibri" panose="020F0502020204030204" pitchFamily="34" charset="0"/>
                <a:cs typeface="Calibri" panose="020F0502020204030204" pitchFamily="34" charset="0"/>
              </a:rPr>
              <a:t>Refer to </a:t>
            </a:r>
            <a:r>
              <a:rPr lang="en-US" altLang="en-US" sz="1400" b="1" i="1" u="sng" dirty="0">
                <a:solidFill>
                  <a:srgbClr val="0E5580"/>
                </a:solidFill>
                <a:latin typeface="Calibri" panose="020F0502020204030204" pitchFamily="34" charset="0"/>
                <a:cs typeface="Calibri" panose="020F0502020204030204" pitchFamily="34" charset="0"/>
                <a:hlinkClick r:id="rId3"/>
              </a:rPr>
              <a:t>https://www.cityofrochester.gov/weaver</a:t>
            </a:r>
            <a:r>
              <a:rPr lang="en-US" altLang="en-US" sz="1400" b="1" i="1" dirty="0">
                <a:solidFill>
                  <a:srgbClr val="0E5580"/>
                </a:solidFill>
                <a:latin typeface="Calibri" panose="020F0502020204030204" pitchFamily="34" charset="0"/>
                <a:cs typeface="Calibri" panose="020F0502020204030204" pitchFamily="34" charset="0"/>
                <a:hlinkClick r:id="rId3"/>
              </a:rPr>
              <a:t>/</a:t>
            </a:r>
            <a:r>
              <a:rPr lang="en-US" altLang="en-US" sz="1400" b="1" i="1" dirty="0">
                <a:solidFill>
                  <a:srgbClr val="0E5580"/>
                </a:solidFill>
                <a:latin typeface="Calibri" panose="020F0502020204030204" pitchFamily="34" charset="0"/>
                <a:cs typeface="Calibri" panose="020F0502020204030204" pitchFamily="34" charset="0"/>
              </a:rPr>
              <a:t> </a:t>
            </a:r>
            <a:r>
              <a:rPr lang="en-US" altLang="en-US" sz="1400" b="1" i="1" dirty="0">
                <a:latin typeface="Calibri" panose="020F0502020204030204" pitchFamily="34" charset="0"/>
                <a:cs typeface="Calibri" panose="020F0502020204030204" pitchFamily="34" charset="0"/>
              </a:rPr>
              <a:t>for a PDF of the display </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41225" y="5486400"/>
            <a:ext cx="1650775" cy="1371600"/>
          </a:xfrm>
          <a:prstGeom prst="rect">
            <a:avLst/>
          </a:prstGeom>
        </p:spPr>
      </p:pic>
    </p:spTree>
    <p:extLst>
      <p:ext uri="{BB962C8B-B14F-4D97-AF65-F5344CB8AC3E}">
        <p14:creationId xmlns:p14="http://schemas.microsoft.com/office/powerpoint/2010/main" val="1774021930"/>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47848" y="5486400"/>
            <a:ext cx="1650775" cy="1371600"/>
          </a:xfrm>
          <a:prstGeom prst="rect">
            <a:avLst/>
          </a:prstGeom>
        </p:spPr>
      </p:pic>
      <p:sp>
        <p:nvSpPr>
          <p:cNvPr id="4" name="Title 3">
            <a:extLst>
              <a:ext uri="{FF2B5EF4-FFF2-40B4-BE49-F238E27FC236}">
                <a16:creationId xmlns:a16="http://schemas.microsoft.com/office/drawing/2014/main" id="{2ADD4ACB-1515-42A2-8FD0-E85D4D7A112B}"/>
              </a:ext>
            </a:extLst>
          </p:cNvPr>
          <p:cNvSpPr>
            <a:spLocks noGrp="1"/>
          </p:cNvSpPr>
          <p:nvPr>
            <p:ph type="title"/>
          </p:nvPr>
        </p:nvSpPr>
        <p:spPr>
          <a:xfrm>
            <a:off x="260039" y="400363"/>
            <a:ext cx="5253139" cy="1016654"/>
          </a:xfrm>
        </p:spPr>
        <p:txBody>
          <a:bodyPr vert="horz" lIns="91440" tIns="45720" rIns="91440" bIns="45720" rtlCol="0" anchor="t">
            <a:normAutofit fontScale="90000"/>
          </a:bodyPr>
          <a:lstStyle/>
          <a:p>
            <a:r>
              <a:rPr lang="en-US" sz="4000" b="1" u="sng" dirty="0">
                <a:solidFill>
                  <a:schemeClr val="tx1"/>
                </a:solidFill>
                <a:latin typeface="Arial" panose="020B0604020202020204" pitchFamily="34" charset="0"/>
                <a:cs typeface="Arial" panose="020B0604020202020204" pitchFamily="34" charset="0"/>
              </a:rPr>
              <a:t>Street Improvements</a:t>
            </a:r>
            <a:r>
              <a:rPr lang="en-US" sz="4400" u="sng" dirty="0">
                <a:latin typeface="Calibri" panose="020F0502020204030204" pitchFamily="34" charset="0"/>
                <a:cs typeface="Calibri" panose="020F0502020204030204" pitchFamily="34" charset="0"/>
              </a:rPr>
              <a:t/>
            </a:r>
            <a:br>
              <a:rPr lang="en-US" sz="4400" u="sng" dirty="0">
                <a:latin typeface="Calibri" panose="020F0502020204030204" pitchFamily="34" charset="0"/>
                <a:cs typeface="Calibri" panose="020F0502020204030204" pitchFamily="34" charset="0"/>
              </a:rPr>
            </a:br>
            <a:r>
              <a:rPr lang="en-US" sz="3100" b="1" dirty="0">
                <a:solidFill>
                  <a:srgbClr val="EF7A24"/>
                </a:solidFill>
                <a:latin typeface="Arial" panose="020B0604020202020204" pitchFamily="34" charset="0"/>
                <a:cs typeface="Arial" panose="020B0604020202020204" pitchFamily="34" charset="0"/>
              </a:rPr>
              <a:t>Roadway Pavement Structure</a:t>
            </a:r>
            <a:endParaRPr lang="en-US" sz="3100" u="sng" spc="-20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BE99AECB-268B-459A-827E-8FF7B0508A74}"/>
              </a:ext>
            </a:extLst>
          </p:cNvPr>
          <p:cNvGrpSpPr/>
          <p:nvPr/>
        </p:nvGrpSpPr>
        <p:grpSpPr>
          <a:xfrm>
            <a:off x="5639056" y="0"/>
            <a:ext cx="3281534" cy="3745468"/>
            <a:chOff x="6448830" y="694872"/>
            <a:chExt cx="3611928" cy="4096161"/>
          </a:xfrm>
          <a:effectLst>
            <a:outerShdw blurRad="190500" algn="ctr" rotWithShape="0">
              <a:srgbClr val="000000">
                <a:alpha val="70000"/>
              </a:srgbClr>
            </a:outerShdw>
          </a:effectLst>
        </p:grpSpPr>
        <p:pic>
          <p:nvPicPr>
            <p:cNvPr id="18" name="Picture 17" descr="A sign on the side of a road&#10;&#10;Description automatically generated">
              <a:extLst>
                <a:ext uri="{FF2B5EF4-FFF2-40B4-BE49-F238E27FC236}">
                  <a16:creationId xmlns:a16="http://schemas.microsoft.com/office/drawing/2014/main" id="{9E8ADFBC-3B4A-43A6-9735-DCE1AA86909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33" r="30033"/>
            <a:stretch/>
          </p:blipFill>
          <p:spPr>
            <a:xfrm>
              <a:off x="6448831" y="694872"/>
              <a:ext cx="3611927" cy="4096161"/>
            </a:xfrm>
            <a:prstGeom prst="rect">
              <a:avLst/>
            </a:prstGeom>
            <a:ln>
              <a:noFill/>
            </a:ln>
            <a:effectLst>
              <a:outerShdw blurRad="292100" dist="139700" dir="2700000" algn="tl" rotWithShape="0">
                <a:srgbClr val="333333">
                  <a:alpha val="65000"/>
                </a:srgbClr>
              </a:outerShdw>
            </a:effectLst>
          </p:spPr>
        </p:pic>
        <p:sp>
          <p:nvSpPr>
            <p:cNvPr id="23" name="TextBox 22">
              <a:extLst>
                <a:ext uri="{FF2B5EF4-FFF2-40B4-BE49-F238E27FC236}">
                  <a16:creationId xmlns:a16="http://schemas.microsoft.com/office/drawing/2014/main" id="{7B0C31E7-8747-47CF-871A-19EF8C7915B1}"/>
                </a:ext>
              </a:extLst>
            </p:cNvPr>
            <p:cNvSpPr txBox="1"/>
            <p:nvPr/>
          </p:nvSpPr>
          <p:spPr>
            <a:xfrm>
              <a:off x="6448830" y="4410883"/>
              <a:ext cx="1978925" cy="378867"/>
            </a:xfrm>
            <a:prstGeom prst="rect">
              <a:avLst/>
            </a:prstGeom>
            <a:noFill/>
          </p:spPr>
          <p:txBody>
            <a:bodyPr wrap="square" rtlCol="0">
              <a:spAutoFit/>
            </a:bodyPr>
            <a:lstStyle/>
            <a:p>
              <a:r>
                <a:rPr lang="en-US" b="1" dirty="0">
                  <a:solidFill>
                    <a:srgbClr val="FFFFFF"/>
                  </a:solidFill>
                  <a:latin typeface="Calibri" panose="020F0502020204030204" pitchFamily="34" charset="0"/>
                  <a:cs typeface="Calibri" panose="020F0502020204030204" pitchFamily="34" charset="0"/>
                </a:rPr>
                <a:t>Before</a:t>
              </a:r>
              <a:endParaRPr lang="en-US" b="1" i="1" dirty="0">
                <a:solidFill>
                  <a:srgbClr val="FFFFFF"/>
                </a:solidFill>
                <a:latin typeface="Calibri" panose="020F0502020204030204" pitchFamily="34" charset="0"/>
                <a:cs typeface="Calibri" panose="020F0502020204030204" pitchFamily="34" charset="0"/>
              </a:endParaRPr>
            </a:p>
          </p:txBody>
        </p:sp>
      </p:grpSp>
      <p:sp>
        <p:nvSpPr>
          <p:cNvPr id="15" name="TextBox 14">
            <a:extLst>
              <a:ext uri="{FF2B5EF4-FFF2-40B4-BE49-F238E27FC236}">
                <a16:creationId xmlns:a16="http://schemas.microsoft.com/office/drawing/2014/main" id="{BA719E80-76BC-47F8-8261-115A63FBDCAC}"/>
              </a:ext>
            </a:extLst>
          </p:cNvPr>
          <p:cNvSpPr txBox="1"/>
          <p:nvPr/>
        </p:nvSpPr>
        <p:spPr>
          <a:xfrm>
            <a:off x="260038" y="2161915"/>
            <a:ext cx="4723482" cy="461665"/>
          </a:xfrm>
          <a:prstGeom prst="rect">
            <a:avLst/>
          </a:prstGeom>
          <a:noFill/>
        </p:spPr>
        <p:txBody>
          <a:bodyPr wrap="square">
            <a:spAutoFit/>
          </a:bodyPr>
          <a:lstStyle/>
          <a:p>
            <a:pPr marL="57150">
              <a:defRPr/>
            </a:pPr>
            <a:r>
              <a:rPr lang="en-US" altLang="en-US" sz="2400" b="1" u="sng" dirty="0">
                <a:solidFill>
                  <a:srgbClr val="0070C0"/>
                </a:solidFill>
                <a:latin typeface="Arial" panose="020B0604020202020204" pitchFamily="34" charset="0"/>
                <a:cs typeface="Arial" panose="020B0604020202020204" pitchFamily="34" charset="0"/>
              </a:rPr>
              <a:t>Why Pavement Rehabilitation?</a:t>
            </a:r>
          </a:p>
        </p:txBody>
      </p:sp>
      <p:sp>
        <p:nvSpPr>
          <p:cNvPr id="17" name="Text Placeholder 6"/>
          <p:cNvSpPr txBox="1">
            <a:spLocks/>
          </p:cNvSpPr>
          <p:nvPr/>
        </p:nvSpPr>
        <p:spPr>
          <a:xfrm>
            <a:off x="260038" y="2686457"/>
            <a:ext cx="5168173" cy="3770511"/>
          </a:xfrm>
          <a:prstGeom prst="rect">
            <a:avLst/>
          </a:prstGeom>
        </p:spPr>
        <p:txBody>
          <a:bodyPr vert="horz" lIns="91440" tIns="45720" rIns="91440" bIns="45720" rtlCol="0">
            <a:normAutofit fontScale="92500" lnSpcReduction="20000"/>
          </a:bodyPr>
          <a:lstStyle>
            <a:lvl1pPr marL="0" indent="0" algn="l" defTabSz="457200" rtl="0" eaLnBrk="1" latinLnBrk="0" hangingPunct="1">
              <a:spcBef>
                <a:spcPts val="1000"/>
              </a:spcBef>
              <a:spcAft>
                <a:spcPts val="0"/>
              </a:spcAft>
              <a:buClr>
                <a:schemeClr val="accent1"/>
              </a:buClr>
              <a:buSzPct val="80000"/>
              <a:buFont typeface="Wingdings 3" charset="2"/>
              <a:buNone/>
              <a:defRPr sz="1400" b="0" i="0" kern="1200">
                <a:solidFill>
                  <a:schemeClr val="tx1"/>
                </a:solidFill>
                <a:latin typeface="+mj-lt"/>
                <a:ea typeface="+mj-ea"/>
                <a:cs typeface="+mj-cs"/>
              </a:defRPr>
            </a:lvl1pPr>
            <a:lvl2pPr marL="457200" indent="0" algn="l" defTabSz="457200" rtl="0" eaLnBrk="1" latinLnBrk="0" hangingPunct="1">
              <a:spcBef>
                <a:spcPts val="1000"/>
              </a:spcBef>
              <a:spcAft>
                <a:spcPts val="0"/>
              </a:spcAft>
              <a:buClr>
                <a:schemeClr val="accent1"/>
              </a:buClr>
              <a:buSzPct val="80000"/>
              <a:buFont typeface="Wingdings 3" charset="2"/>
              <a:buNone/>
              <a:defRPr sz="1200" b="0" i="0" kern="1200">
                <a:solidFill>
                  <a:schemeClr val="tx1"/>
                </a:solidFill>
                <a:latin typeface="+mj-lt"/>
                <a:ea typeface="+mj-ea"/>
                <a:cs typeface="+mj-cs"/>
              </a:defRPr>
            </a:lvl2pPr>
            <a:lvl3pPr marL="914400" indent="0" algn="l" defTabSz="457200" rtl="0" eaLnBrk="1" latinLnBrk="0" hangingPunct="1">
              <a:spcBef>
                <a:spcPts val="1000"/>
              </a:spcBef>
              <a:spcAft>
                <a:spcPts val="0"/>
              </a:spcAft>
              <a:buClr>
                <a:schemeClr val="accent1"/>
              </a:buClr>
              <a:buSzPct val="80000"/>
              <a:buFont typeface="Wingdings 3" charset="2"/>
              <a:buNone/>
              <a:defRPr sz="1000" b="0" i="0" kern="1200">
                <a:solidFill>
                  <a:schemeClr val="tx1"/>
                </a:solidFill>
                <a:latin typeface="+mj-lt"/>
                <a:ea typeface="+mj-ea"/>
                <a:cs typeface="+mj-cs"/>
              </a:defRPr>
            </a:lvl3pPr>
            <a:lvl4pPr marL="1371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4pPr>
            <a:lvl5pPr marL="18288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5pPr>
            <a:lvl6pPr marL="22860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6pPr>
            <a:lvl7pPr marL="27432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7pPr>
            <a:lvl8pPr marL="32004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8pPr>
            <a:lvl9pPr marL="3657600" indent="0" algn="l" defTabSz="457200" rtl="0" eaLnBrk="1" latinLnBrk="0" hangingPunct="1">
              <a:spcBef>
                <a:spcPts val="1000"/>
              </a:spcBef>
              <a:spcAft>
                <a:spcPts val="0"/>
              </a:spcAft>
              <a:buClr>
                <a:schemeClr val="accent1"/>
              </a:buClr>
              <a:buSzPct val="80000"/>
              <a:buFont typeface="Wingdings 3" charset="2"/>
              <a:buNone/>
              <a:defRPr sz="900" b="0" i="0" kern="1200">
                <a:solidFill>
                  <a:schemeClr val="tx1"/>
                </a:solidFill>
                <a:latin typeface="+mj-lt"/>
                <a:ea typeface="+mj-ea"/>
                <a:cs typeface="+mj-cs"/>
              </a:defRPr>
            </a:lvl9pPr>
          </a:lstStyle>
          <a:p>
            <a:pPr marL="339725" indent="-282575">
              <a:spcBef>
                <a:spcPts val="0"/>
              </a:spcBef>
              <a:spcAft>
                <a:spcPts val="600"/>
              </a:spcAft>
              <a:buClr>
                <a:schemeClr val="accent3"/>
              </a:buClr>
              <a:buSzPct val="100000"/>
              <a:buFont typeface="Wingdings 3" charset="2"/>
              <a:buChar char=""/>
              <a:defRPr/>
            </a:pPr>
            <a:r>
              <a:rPr lang="en-US" altLang="en-US" sz="2200" b="1" dirty="0">
                <a:solidFill>
                  <a:schemeClr val="bg1"/>
                </a:solidFill>
                <a:latin typeface="Arial" panose="020B0604020202020204" pitchFamily="34" charset="0"/>
                <a:cs typeface="Arial" panose="020B0604020202020204" pitchFamily="34" charset="0"/>
              </a:rPr>
              <a:t>It is a cost effective treatment compared to full reconstruction</a:t>
            </a:r>
          </a:p>
          <a:p>
            <a:pPr marL="57150">
              <a:spcBef>
                <a:spcPts val="0"/>
              </a:spcBef>
              <a:spcAft>
                <a:spcPts val="600"/>
              </a:spcAft>
              <a:buClr>
                <a:schemeClr val="accent3"/>
              </a:buClr>
              <a:buSzPct val="100000"/>
              <a:defRPr/>
            </a:pPr>
            <a:endParaRPr lang="en-US" altLang="en-US" sz="2200" b="1" dirty="0">
              <a:solidFill>
                <a:schemeClr val="bg1"/>
              </a:solidFill>
              <a:latin typeface="Arial" panose="020B0604020202020204" pitchFamily="34" charset="0"/>
              <a:cs typeface="Arial" panose="020B0604020202020204" pitchFamily="34" charset="0"/>
            </a:endParaRPr>
          </a:p>
          <a:p>
            <a:pPr marL="339725" indent="-282575">
              <a:spcBef>
                <a:spcPts val="0"/>
              </a:spcBef>
              <a:spcAft>
                <a:spcPts val="600"/>
              </a:spcAft>
              <a:buClr>
                <a:schemeClr val="accent3"/>
              </a:buClr>
              <a:buSzPct val="100000"/>
              <a:buFont typeface="Wingdings 3" charset="2"/>
              <a:buChar char=""/>
              <a:defRPr/>
            </a:pPr>
            <a:r>
              <a:rPr lang="en-US" altLang="en-US" sz="2200" b="1" dirty="0">
                <a:solidFill>
                  <a:schemeClr val="bg1"/>
                </a:solidFill>
                <a:latin typeface="Arial" panose="020B0604020202020204" pitchFamily="34" charset="0"/>
                <a:cs typeface="Arial" panose="020B0604020202020204" pitchFamily="34" charset="0"/>
              </a:rPr>
              <a:t>It combines curb replacement with milling and resurfacing (M&amp;R) of the pavement</a:t>
            </a:r>
          </a:p>
          <a:p>
            <a:pPr marL="57150">
              <a:spcBef>
                <a:spcPts val="0"/>
              </a:spcBef>
              <a:spcAft>
                <a:spcPts val="600"/>
              </a:spcAft>
              <a:buClr>
                <a:schemeClr val="accent3"/>
              </a:buClr>
              <a:buSzPct val="100000"/>
              <a:defRPr/>
            </a:pPr>
            <a:endParaRPr lang="en-US" altLang="en-US" sz="2200" b="1" dirty="0">
              <a:solidFill>
                <a:schemeClr val="bg1"/>
              </a:solidFill>
              <a:latin typeface="Arial" panose="020B0604020202020204" pitchFamily="34" charset="0"/>
              <a:cs typeface="Arial" panose="020B0604020202020204" pitchFamily="34" charset="0"/>
            </a:endParaRPr>
          </a:p>
          <a:p>
            <a:pPr marL="339725" indent="-282575">
              <a:spcBef>
                <a:spcPts val="0"/>
              </a:spcBef>
              <a:spcAft>
                <a:spcPts val="600"/>
              </a:spcAft>
              <a:buClr>
                <a:schemeClr val="accent3"/>
              </a:buClr>
              <a:buSzPct val="100000"/>
              <a:buFont typeface="Wingdings 3" charset="2"/>
              <a:buChar char=""/>
              <a:defRPr/>
            </a:pPr>
            <a:r>
              <a:rPr lang="en-US" altLang="en-US" sz="2200" b="1" dirty="0">
                <a:solidFill>
                  <a:schemeClr val="bg1"/>
                </a:solidFill>
                <a:latin typeface="Arial" panose="020B0604020202020204" pitchFamily="34" charset="0"/>
                <a:cs typeface="Arial" panose="020B0604020202020204" pitchFamily="34" charset="0"/>
              </a:rPr>
              <a:t>Extends the </a:t>
            </a:r>
            <a:r>
              <a:rPr lang="en-US" altLang="en-US" sz="2200" b="1" dirty="0" smtClean="0">
                <a:solidFill>
                  <a:schemeClr val="bg1"/>
                </a:solidFill>
                <a:latin typeface="Arial" panose="020B0604020202020204" pitchFamily="34" charset="0"/>
                <a:cs typeface="Arial" panose="020B0604020202020204" pitchFamily="34" charset="0"/>
              </a:rPr>
              <a:t>life </a:t>
            </a:r>
            <a:r>
              <a:rPr lang="en-US" altLang="en-US" sz="2200" b="1" dirty="0">
                <a:solidFill>
                  <a:schemeClr val="bg1"/>
                </a:solidFill>
                <a:latin typeface="Arial" panose="020B0604020202020204" pitchFamily="34" charset="0"/>
                <a:cs typeface="Arial" panose="020B0604020202020204" pitchFamily="34" charset="0"/>
              </a:rPr>
              <a:t>of the road</a:t>
            </a:r>
          </a:p>
          <a:p>
            <a:pPr marL="57150">
              <a:spcBef>
                <a:spcPts val="0"/>
              </a:spcBef>
              <a:spcAft>
                <a:spcPts val="600"/>
              </a:spcAft>
              <a:buClr>
                <a:schemeClr val="accent3"/>
              </a:buClr>
              <a:buSzPct val="100000"/>
              <a:defRPr/>
            </a:pPr>
            <a:endParaRPr lang="en-US" altLang="en-US" sz="2200" b="1" dirty="0">
              <a:solidFill>
                <a:schemeClr val="bg1"/>
              </a:solidFill>
              <a:latin typeface="Arial" panose="020B0604020202020204" pitchFamily="34" charset="0"/>
              <a:cs typeface="Arial" panose="020B0604020202020204" pitchFamily="34" charset="0"/>
            </a:endParaRPr>
          </a:p>
          <a:p>
            <a:pPr marL="339725" indent="-282575">
              <a:spcBef>
                <a:spcPts val="0"/>
              </a:spcBef>
              <a:spcAft>
                <a:spcPts val="600"/>
              </a:spcAft>
              <a:buClr>
                <a:schemeClr val="accent3"/>
              </a:buClr>
              <a:buSzPct val="100000"/>
              <a:buFont typeface="Wingdings 3" charset="2"/>
              <a:buChar char=""/>
              <a:defRPr/>
            </a:pPr>
            <a:r>
              <a:rPr lang="en-US" altLang="en-US" sz="2200" b="1" dirty="0">
                <a:solidFill>
                  <a:schemeClr val="bg1"/>
                </a:solidFill>
                <a:latin typeface="Arial" panose="020B0604020202020204" pitchFamily="34" charset="0"/>
                <a:cs typeface="Arial" panose="020B0604020202020204" pitchFamily="34" charset="0"/>
              </a:rPr>
              <a:t>Improves drainage</a:t>
            </a:r>
          </a:p>
          <a:p>
            <a:pPr marL="57150">
              <a:spcBef>
                <a:spcPts val="0"/>
              </a:spcBef>
              <a:spcAft>
                <a:spcPts val="600"/>
              </a:spcAft>
              <a:buClr>
                <a:schemeClr val="accent3"/>
              </a:buClr>
              <a:buSzPct val="100000"/>
              <a:defRPr/>
            </a:pPr>
            <a:endParaRPr lang="en-US" altLang="en-US" sz="2200" b="1" dirty="0">
              <a:solidFill>
                <a:schemeClr val="bg1"/>
              </a:solidFill>
              <a:latin typeface="Arial" panose="020B0604020202020204" pitchFamily="34" charset="0"/>
              <a:cs typeface="Arial" panose="020B0604020202020204" pitchFamily="34" charset="0"/>
            </a:endParaRPr>
          </a:p>
          <a:p>
            <a:pPr marL="339725" indent="-282575">
              <a:spcBef>
                <a:spcPts val="0"/>
              </a:spcBef>
              <a:spcAft>
                <a:spcPts val="600"/>
              </a:spcAft>
              <a:buClr>
                <a:schemeClr val="accent3"/>
              </a:buClr>
              <a:buSzPct val="100000"/>
              <a:buFont typeface="Wingdings 3" charset="2"/>
              <a:buChar char=""/>
              <a:defRPr/>
            </a:pPr>
            <a:r>
              <a:rPr lang="en-US" altLang="en-US" sz="2200" b="1" dirty="0">
                <a:solidFill>
                  <a:schemeClr val="bg1"/>
                </a:solidFill>
                <a:latin typeface="Arial" panose="020B0604020202020204" pitchFamily="34" charset="0"/>
                <a:cs typeface="Arial" panose="020B0604020202020204" pitchFamily="34" charset="0"/>
              </a:rPr>
              <a:t>Improves pavement ride quality</a:t>
            </a:r>
          </a:p>
          <a:p>
            <a:pPr marL="339725" indent="-282575">
              <a:spcBef>
                <a:spcPts val="0"/>
              </a:spcBef>
              <a:spcAft>
                <a:spcPts val="600"/>
              </a:spcAft>
              <a:buClr>
                <a:schemeClr val="accent3"/>
              </a:buClr>
              <a:buSzPct val="100000"/>
              <a:buFont typeface="Wingdings 3" charset="2"/>
              <a:buChar char=""/>
              <a:defRPr/>
            </a:pPr>
            <a:endParaRPr lang="en-US" altLang="en-US" sz="2200" b="1" dirty="0">
              <a:solidFill>
                <a:schemeClr val="bg1"/>
              </a:solidFill>
              <a:latin typeface="Arial" panose="020B0604020202020204" pitchFamily="34" charset="0"/>
              <a:cs typeface="Arial" panose="020B0604020202020204" pitchFamily="34" charset="0"/>
            </a:endParaRPr>
          </a:p>
          <a:p>
            <a:pPr marL="339725" indent="-282575">
              <a:spcBef>
                <a:spcPts val="0"/>
              </a:spcBef>
              <a:spcAft>
                <a:spcPts val="600"/>
              </a:spcAft>
              <a:buClr>
                <a:schemeClr val="accent3"/>
              </a:buClr>
              <a:buSzPct val="100000"/>
              <a:buFont typeface="Wingdings 3" charset="2"/>
              <a:buChar char=""/>
              <a:defRPr/>
            </a:pPr>
            <a:endParaRPr lang="en-US" altLang="en-US" sz="2200" b="1" dirty="0">
              <a:solidFill>
                <a:schemeClr val="bg1"/>
              </a:solidFill>
              <a:latin typeface="Arial" panose="020B0604020202020204" pitchFamily="34" charset="0"/>
              <a:cs typeface="Arial" panose="020B0604020202020204" pitchFamily="34" charset="0"/>
            </a:endParaRPr>
          </a:p>
          <a:p>
            <a:pPr marL="285750" indent="-228600">
              <a:buClr>
                <a:schemeClr val="accent3"/>
              </a:buClr>
              <a:buFont typeface="Wingdings 3" charset="2"/>
              <a:buChar char=""/>
              <a:defRPr/>
            </a:pPr>
            <a:endParaRPr lang="en-US" altLang="en-US" dirty="0">
              <a:solidFill>
                <a:schemeClr val="bg1"/>
              </a:solidFill>
            </a:endParaRPr>
          </a:p>
          <a:p>
            <a:pPr marL="285750" indent="-228600">
              <a:buClr>
                <a:schemeClr val="accent3"/>
              </a:buClr>
              <a:buFont typeface="Wingdings 3" charset="2"/>
              <a:buChar char=""/>
              <a:defRPr/>
            </a:pPr>
            <a:endParaRPr lang="en-US" altLang="en-US" dirty="0">
              <a:solidFill>
                <a:schemeClr val="bg1"/>
              </a:solidFill>
            </a:endParaRPr>
          </a:p>
        </p:txBody>
      </p:sp>
      <p:pic>
        <p:nvPicPr>
          <p:cNvPr id="3" name="Picture 2"/>
          <p:cNvPicPr>
            <a:picLocks noChangeAspect="1"/>
          </p:cNvPicPr>
          <p:nvPr/>
        </p:nvPicPr>
        <p:blipFill rotWithShape="1">
          <a:blip r:embed="rId5">
            <a:extLst>
              <a:ext uri="{28A0092B-C50C-407E-A947-70E740481C1C}">
                <a14:useLocalDpi xmlns:a14="http://schemas.microsoft.com/office/drawing/2010/main" val="0"/>
              </a:ext>
            </a:extLst>
          </a:blip>
          <a:srcRect l="47" t="273" r="23341" b="7808"/>
          <a:stretch/>
        </p:blipFill>
        <p:spPr>
          <a:xfrm>
            <a:off x="7558302" y="2623580"/>
            <a:ext cx="4361842" cy="2862820"/>
          </a:xfrm>
          <a:prstGeom prst="rect">
            <a:avLst/>
          </a:prstGeom>
          <a:ln>
            <a:noFill/>
          </a:ln>
          <a:effectLst>
            <a:outerShdw blurRad="292100" dist="139700" dir="2700000" algn="tl" rotWithShape="0">
              <a:srgbClr val="333333">
                <a:alpha val="65000"/>
              </a:srgbClr>
            </a:outerShdw>
          </a:effectLst>
        </p:spPr>
      </p:pic>
      <p:sp>
        <p:nvSpPr>
          <p:cNvPr id="16" name="TextBox 15">
            <a:extLst>
              <a:ext uri="{FF2B5EF4-FFF2-40B4-BE49-F238E27FC236}">
                <a16:creationId xmlns:a16="http://schemas.microsoft.com/office/drawing/2014/main" id="{9FFAE89D-74B4-49BD-98AC-A680AB6B8592}"/>
              </a:ext>
            </a:extLst>
          </p:cNvPr>
          <p:cNvSpPr txBox="1"/>
          <p:nvPr/>
        </p:nvSpPr>
        <p:spPr>
          <a:xfrm>
            <a:off x="7595353" y="5117068"/>
            <a:ext cx="907370" cy="369332"/>
          </a:xfrm>
          <a:prstGeom prst="rect">
            <a:avLst/>
          </a:prstGeom>
          <a:noFill/>
        </p:spPr>
        <p:txBody>
          <a:bodyPr wrap="square" rtlCol="0">
            <a:spAutoFit/>
          </a:bodyPr>
          <a:lstStyle/>
          <a:p>
            <a:r>
              <a:rPr lang="en-US" b="1" dirty="0">
                <a:solidFill>
                  <a:srgbClr val="FFFFFF"/>
                </a:solidFill>
                <a:latin typeface="Calibri" panose="020F0502020204030204" pitchFamily="34" charset="0"/>
                <a:cs typeface="Calibri" panose="020F0502020204030204" pitchFamily="34" charset="0"/>
              </a:rPr>
              <a:t>After</a:t>
            </a:r>
            <a:endParaRPr lang="en-US" b="1" i="1" dirty="0">
              <a:solidFill>
                <a:srgbClr val="FFFFFF"/>
              </a:solidFill>
              <a:latin typeface="Calibri" panose="020F0502020204030204" pitchFamily="34" charset="0"/>
              <a:cs typeface="Calibri" panose="020F0502020204030204" pitchFamily="34" charset="0"/>
            </a:endParaRPr>
          </a:p>
        </p:txBody>
      </p:sp>
      <p:sp>
        <p:nvSpPr>
          <p:cNvPr id="6" name="TextBox 5"/>
          <p:cNvSpPr txBox="1"/>
          <p:nvPr/>
        </p:nvSpPr>
        <p:spPr>
          <a:xfrm>
            <a:off x="9131436" y="175044"/>
            <a:ext cx="2934937" cy="1634490"/>
          </a:xfrm>
          <a:prstGeom prst="roundRect">
            <a:avLst/>
          </a:prstGeom>
          <a:ln w="28575">
            <a:solidFill>
              <a:srgbClr val="FF0000"/>
            </a:solidFill>
          </a:ln>
        </p:spPr>
        <p:style>
          <a:lnRef idx="2">
            <a:schemeClr val="dk1"/>
          </a:lnRef>
          <a:fillRef idx="1">
            <a:schemeClr val="lt1"/>
          </a:fillRef>
          <a:effectRef idx="0">
            <a:schemeClr val="dk1"/>
          </a:effectRef>
          <a:fontRef idx="minor">
            <a:schemeClr val="dk1"/>
          </a:fontRef>
        </p:style>
        <p:txBody>
          <a:bodyPr wrap="square" rtlCol="0">
            <a:spAutoFit/>
          </a:bodyPr>
          <a:lstStyle/>
          <a:p>
            <a:r>
              <a:rPr lang="en-US" dirty="0">
                <a:solidFill>
                  <a:srgbClr val="FF0000"/>
                </a:solidFill>
              </a:rPr>
              <a:t>For this project the design may dictate the need to partially or fully reconstruct the street, if budget allows.</a:t>
            </a:r>
          </a:p>
        </p:txBody>
      </p:sp>
    </p:spTree>
    <p:extLst>
      <p:ext uri="{BB962C8B-B14F-4D97-AF65-F5344CB8AC3E}">
        <p14:creationId xmlns:p14="http://schemas.microsoft.com/office/powerpoint/2010/main" val="1001401412"/>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mod="1"/>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A9B946B8B924D0468C0456EDAE723453" ma:contentTypeVersion="17" ma:contentTypeDescription="Create a new document." ma:contentTypeScope="" ma:versionID="7ed253545e806e2d9878fefcab77a87d">
  <xsd:schema xmlns:xsd="http://www.w3.org/2001/XMLSchema" xmlns:xs="http://www.w3.org/2001/XMLSchema" xmlns:p="http://schemas.microsoft.com/office/2006/metadata/properties" xmlns:ns2="25bdc28e-0b49-480f-b65f-515f7dd0072f" xmlns:ns3="10698ff1-7abb-454a-8aa1-3c3f9f734c8e" targetNamespace="http://schemas.microsoft.com/office/2006/metadata/properties" ma:root="true" ma:fieldsID="1b34cc2769482e2046c3b889fc3fab08" ns2:_="" ns3:_="">
    <xsd:import namespace="25bdc28e-0b49-480f-b65f-515f7dd0072f"/>
    <xsd:import namespace="10698ff1-7abb-454a-8aa1-3c3f9f734c8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Tags" minOccurs="0"/>
                <xsd:element ref="ns3:MediaServiceOCR" minOccurs="0"/>
                <xsd:element ref="ns3:MediaServiceGenerationTime" minOccurs="0"/>
                <xsd:element ref="ns3:MediaServiceEventHashCode" minOccurs="0"/>
                <xsd:element ref="ns3:MediaServiceDateTaken" minOccurs="0"/>
                <xsd:element ref="ns3:MediaServiceLocation" minOccurs="0"/>
                <xsd:element ref="ns3:MediaServiceAutoKeyPoints" minOccurs="0"/>
                <xsd:element ref="ns3:MediaServiceKeyPoints" minOccurs="0"/>
                <xsd:element ref="ns3:_Flow_SignoffStatus" minOccurs="0"/>
                <xsd:element ref="ns3:Comment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5bdc28e-0b49-480f-b65f-515f7dd0072f"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0698ff1-7abb-454a-8aa1-3c3f9f734c8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_Flow_SignoffStatus" ma:index="20" nillable="true" ma:displayName="Sign-off status" ma:internalName="Sign_x002d_off_x0020_status">
      <xsd:simpleType>
        <xsd:restriction base="dms:Text"/>
      </xsd:simpleType>
    </xsd:element>
    <xsd:element name="Comments" ma:index="21" nillable="true" ma:displayName="Comments" ma:internalName="Comments">
      <xsd:simpleType>
        <xsd:restriction base="dms:Text">
          <xsd:maxLength value="255"/>
        </xsd:restriction>
      </xsd:simpleType>
    </xsd:element>
    <xsd:element name="MediaLengthInSeconds" ma:index="22" nillable="true" ma:displayName="Length (seconds)"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Comments xmlns="10698ff1-7abb-454a-8aa1-3c3f9f734c8e" xsi:nil="true"/>
    <_Flow_SignoffStatus xmlns="10698ff1-7abb-454a-8aa1-3c3f9f734c8e" xsi:nil="true"/>
  </documentManagement>
</p:properties>
</file>

<file path=customXml/itemProps1.xml><?xml version="1.0" encoding="utf-8"?>
<ds:datastoreItem xmlns:ds="http://schemas.openxmlformats.org/officeDocument/2006/customXml" ds:itemID="{4684AFA8-2F21-4A70-947D-E134FE117324}">
  <ds:schemaRefs>
    <ds:schemaRef ds:uri="http://schemas.microsoft.com/sharepoint/v3/contenttype/forms"/>
  </ds:schemaRefs>
</ds:datastoreItem>
</file>

<file path=customXml/itemProps2.xml><?xml version="1.0" encoding="utf-8"?>
<ds:datastoreItem xmlns:ds="http://schemas.openxmlformats.org/officeDocument/2006/customXml" ds:itemID="{3772113E-C8F6-4767-B2B0-3C28408347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5bdc28e-0b49-480f-b65f-515f7dd0072f"/>
    <ds:schemaRef ds:uri="10698ff1-7abb-454a-8aa1-3c3f9f734c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A78E89A-AD89-4EC6-925B-267D3636B54E}">
  <ds:schemaRefs>
    <ds:schemaRef ds:uri="http://purl.org/dc/elements/1.1/"/>
    <ds:schemaRef ds:uri="http://schemas.microsoft.com/office/2006/documentManagement/types"/>
    <ds:schemaRef ds:uri="http://www.w3.org/XML/1998/namespace"/>
    <ds:schemaRef ds:uri="http://schemas.microsoft.com/office/infopath/2007/PartnerControls"/>
    <ds:schemaRef ds:uri="10698ff1-7abb-454a-8aa1-3c3f9f734c8e"/>
    <ds:schemaRef ds:uri="http://purl.org/dc/terms/"/>
    <ds:schemaRef ds:uri="http://purl.org/dc/dcmitype/"/>
    <ds:schemaRef ds:uri="http://schemas.openxmlformats.org/package/2006/metadata/core-properties"/>
    <ds:schemaRef ds:uri="25bdc28e-0b49-480f-b65f-515f7dd0072f"/>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emplate/>
  <TotalTime>17909</TotalTime>
  <Words>1529</Words>
  <Application>Microsoft Office PowerPoint</Application>
  <PresentationFormat>Widescreen</PresentationFormat>
  <Paragraphs>269</Paragraphs>
  <Slides>25</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Arial Black</vt:lpstr>
      <vt:lpstr>Calibri</vt:lpstr>
      <vt:lpstr>Century Gothic</vt:lpstr>
      <vt:lpstr>Times New Roman</vt:lpstr>
      <vt:lpstr>Wingdings</vt:lpstr>
      <vt:lpstr>Wingdings 3</vt:lpstr>
      <vt:lpstr>Ion</vt:lpstr>
      <vt:lpstr>Weaver Street Rehabilitation Project</vt:lpstr>
      <vt:lpstr>PowerPoint Presentation</vt:lpstr>
      <vt:lpstr>Project Team</vt:lpstr>
      <vt:lpstr>PowerPoint Presentation</vt:lpstr>
      <vt:lpstr>PowerPoint Presentation</vt:lpstr>
      <vt:lpstr>PowerPoint Presentation</vt:lpstr>
      <vt:lpstr>PowerPoint Presentation</vt:lpstr>
      <vt:lpstr>PowerPoint Presentation</vt:lpstr>
      <vt:lpstr>Street Improvements Roadway Pavement Structure</vt:lpstr>
      <vt:lpstr>Street Improvements Granite Stone Curbs</vt:lpstr>
      <vt:lpstr>Street Improvements Driveway Curb Cuts (Aprons)</vt:lpstr>
      <vt:lpstr>Street Improvements Driveway Material Policy</vt:lpstr>
      <vt:lpstr>Pedestrian and Traffic Safety Improvements Speed Humps</vt:lpstr>
      <vt:lpstr>Pedestrian and Traffic Safety Improvements Public Sidewalks  </vt:lpstr>
      <vt:lpstr>Pedestrian and Traffic Safety Improvements Carriage Walk  </vt:lpstr>
      <vt:lpstr>Pedestrian and Traffic Safety Improvements Sidewalk Curb Ramps</vt:lpstr>
      <vt:lpstr>Pedestrian and Traffic Safety Improvements Crosswalks and Traffic Signage</vt:lpstr>
      <vt:lpstr>Street Lighting Improvements Improved safety for pedestrians and vehicles</vt:lpstr>
      <vt:lpstr>Street Trees  Planting in the public Right-of-Way</vt:lpstr>
      <vt:lpstr>Street Trees  Removals in the public Right-of-Way</vt:lpstr>
      <vt:lpstr>Construction Work Zone Traffic Control Timeframe and Access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Preventive Maintenance  Northwest  Group 12 Project</dc:title>
  <dc:creator>Kim Phan</dc:creator>
  <cp:lastModifiedBy>Howell, Phoenix D.</cp:lastModifiedBy>
  <cp:revision>595</cp:revision>
  <cp:lastPrinted>2021-09-14T11:03:08Z</cp:lastPrinted>
  <dcterms:created xsi:type="dcterms:W3CDTF">2020-06-09T01:53:29Z</dcterms:created>
  <dcterms:modified xsi:type="dcterms:W3CDTF">2021-09-15T14:38:56Z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0x010100A9B946B8B924D0468C0456EDAE723453</vt:lpwstr>
  </property>
</Properties>
</file>